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15" r:id="rId2"/>
    <p:sldId id="310" r:id="rId3"/>
    <p:sldId id="351" r:id="rId4"/>
    <p:sldId id="372" r:id="rId5"/>
    <p:sldId id="349" r:id="rId6"/>
    <p:sldId id="350" r:id="rId7"/>
    <p:sldId id="352" r:id="rId8"/>
    <p:sldId id="311" r:id="rId9"/>
    <p:sldId id="320" r:id="rId10"/>
    <p:sldId id="373" r:id="rId11"/>
    <p:sldId id="414" r:id="rId12"/>
    <p:sldId id="415" r:id="rId13"/>
    <p:sldId id="416" r:id="rId14"/>
    <p:sldId id="417" r:id="rId15"/>
    <p:sldId id="419" r:id="rId16"/>
    <p:sldId id="312" r:id="rId17"/>
    <p:sldId id="390" r:id="rId18"/>
    <p:sldId id="391" r:id="rId19"/>
    <p:sldId id="392" r:id="rId20"/>
    <p:sldId id="393" r:id="rId21"/>
    <p:sldId id="394" r:id="rId22"/>
    <p:sldId id="359" r:id="rId23"/>
    <p:sldId id="360" r:id="rId24"/>
    <p:sldId id="365" r:id="rId25"/>
    <p:sldId id="366" r:id="rId26"/>
    <p:sldId id="367" r:id="rId27"/>
    <p:sldId id="368" r:id="rId28"/>
    <p:sldId id="369" r:id="rId29"/>
    <p:sldId id="420" r:id="rId30"/>
    <p:sldId id="421" r:id="rId31"/>
    <p:sldId id="422" r:id="rId32"/>
    <p:sldId id="423" r:id="rId33"/>
  </p:sldIdLst>
  <p:sldSz cx="12192000" cy="6858000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5F6"/>
    <a:srgbClr val="DBACEE"/>
    <a:srgbClr val="EFC797"/>
    <a:srgbClr val="E1F7D0"/>
    <a:srgbClr val="FFFFFF"/>
    <a:srgbClr val="F2F2F2"/>
    <a:srgbClr val="629CD1"/>
    <a:srgbClr val="C89A69"/>
    <a:srgbClr val="FEAD0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227" autoAdjust="0"/>
  </p:normalViewPr>
  <p:slideViewPr>
    <p:cSldViewPr snapToGrid="0">
      <p:cViewPr>
        <p:scale>
          <a:sx n="66" d="100"/>
          <a:sy n="66" d="100"/>
        </p:scale>
        <p:origin x="858" y="-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r">
              <a:defRPr sz="1200"/>
            </a:lvl1pPr>
          </a:lstStyle>
          <a:p>
            <a:fld id="{406287F3-1B2C-44F4-8A25-9CDA3846CD4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96900" y="1085850"/>
            <a:ext cx="5207000" cy="2930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203" tIns="43101" rIns="86203" bIns="4310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4180522"/>
            <a:ext cx="5120640" cy="3420428"/>
          </a:xfrm>
          <a:prstGeom prst="rect">
            <a:avLst/>
          </a:prstGeom>
        </p:spPr>
        <p:txBody>
          <a:bodyPr vert="horz" lIns="86203" tIns="43101" rIns="86203" bIns="4310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953"/>
            <a:ext cx="2773680" cy="435847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8250953"/>
            <a:ext cx="2773680" cy="435847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r">
              <a:defRPr sz="1200"/>
            </a:lvl1pPr>
          </a:lstStyle>
          <a:p>
            <a:fld id="{A4986FCA-AD77-4125-ADFC-B444A9E25C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82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5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2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6FCA-AD77-4125-ADFC-B444A9E25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94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4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4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4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2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596900" y="1085850"/>
            <a:ext cx="5207000" cy="293052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7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C8C-1C9A-4A55-BC96-780957786F71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743" y="6325961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56A1-E128-4541-B134-7BBE85C83D32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79" y="6319611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0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E57B-A6DD-4BFB-B418-6EDB76BEEA59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5" y="6315528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1584017"/>
            <a:ext cx="10563616" cy="4508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318917" y="6363175"/>
            <a:ext cx="8971508" cy="46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217" y="6332246"/>
            <a:ext cx="801751" cy="468000"/>
          </a:xfrm>
          <a:prstGeom prst="rect">
            <a:avLst/>
          </a:prstGeom>
        </p:spPr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1411-E2B5-48B6-BBB3-AC24DB3DBE1F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743" y="6337300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54E8-E88C-4873-890E-048A6C715061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71" y="6331858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B316E-BED1-4B57-81B3-FE2D39E1C637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9743" y="6319611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D1BA-C6EB-4234-9F37-3D7D753F511C}" type="datetime1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579" y="6340021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7528-66E9-40DA-885C-07979F4A356C}" type="datetime1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415" y="6340021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7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FB03-71A9-4D9C-8730-E4F7FD407984}" type="datetime1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0692" y="6331858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1A43-E745-4650-8F3A-5C43E4C4BB87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579" y="6331857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68DF-161F-487B-AF45-488CEAA03A4B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71" y="6331858"/>
            <a:ext cx="2743200" cy="365125"/>
          </a:xfrm>
          <a:prstGeom prst="rect">
            <a:avLst/>
          </a:prstGeom>
        </p:spPr>
        <p:txBody>
          <a:bodyPr/>
          <a:lstStyle/>
          <a:p>
            <a:fld id="{FAB7D46C-0C19-4AFE-BD1C-202A7410CD0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93" y="19050"/>
            <a:ext cx="8321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2943" y="86328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D1149-E92A-4841-8CB0-381769408435}" type="datetime1">
              <a:rPr lang="en-US" smtClean="0"/>
              <a:t>5/24/2020</a:t>
            </a:fld>
            <a:endParaRPr lang="en-US"/>
          </a:p>
        </p:txBody>
      </p:sp>
      <p:sp>
        <p:nvSpPr>
          <p:cNvPr id="7" name="AutoShape 2" descr="Afbeeldingsresultaat voor Eindhoven university of technology logo"/>
          <p:cNvSpPr>
            <a:spLocks noChangeAspect="1" noChangeArrowheads="1"/>
          </p:cNvSpPr>
          <p:nvPr userDrawn="1"/>
        </p:nvSpPr>
        <p:spPr bwMode="auto">
          <a:xfrm>
            <a:off x="2180318" y="21320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Afbeeldingsresultaat voor Eindhoven university of technology 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896" y="6293934"/>
            <a:ext cx="193897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5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5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60.png"/><Relationship Id="rId4" Type="http://schemas.openxmlformats.org/officeDocument/2006/relationships/image" Target="../media/image1450.png"/><Relationship Id="rId14" Type="http://schemas.openxmlformats.org/officeDocument/2006/relationships/image" Target="../media/image9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60.png"/><Relationship Id="rId4" Type="http://schemas.openxmlformats.org/officeDocument/2006/relationships/image" Target="../media/image1450.png"/><Relationship Id="rId14" Type="http://schemas.openxmlformats.org/officeDocument/2006/relationships/image" Target="../media/image9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1580.png"/><Relationship Id="rId7" Type="http://schemas.openxmlformats.org/officeDocument/2006/relationships/image" Target="../media/image1630.png"/><Relationship Id="rId12" Type="http://schemas.openxmlformats.org/officeDocument/2006/relationships/image" Target="../media/image168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0.png"/><Relationship Id="rId10" Type="http://schemas.openxmlformats.org/officeDocument/2006/relationships/image" Target="../media/image1660.png"/><Relationship Id="rId4" Type="http://schemas.openxmlformats.org/officeDocument/2006/relationships/image" Target="../media/image1590.png"/><Relationship Id="rId9" Type="http://schemas.openxmlformats.org/officeDocument/2006/relationships/image" Target="../media/image16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1580.png"/><Relationship Id="rId7" Type="http://schemas.openxmlformats.org/officeDocument/2006/relationships/image" Target="../media/image1630.png"/><Relationship Id="rId12" Type="http://schemas.openxmlformats.org/officeDocument/2006/relationships/image" Target="../media/image173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0.png"/><Relationship Id="rId11" Type="http://schemas.openxmlformats.org/officeDocument/2006/relationships/image" Target="../media/image172.png"/><Relationship Id="rId5" Type="http://schemas.openxmlformats.org/officeDocument/2006/relationships/image" Target="../media/image1610.png"/><Relationship Id="rId10" Type="http://schemas.openxmlformats.org/officeDocument/2006/relationships/image" Target="../media/image1660.png"/><Relationship Id="rId4" Type="http://schemas.openxmlformats.org/officeDocument/2006/relationships/image" Target="../media/image1590.png"/><Relationship Id="rId9" Type="http://schemas.openxmlformats.org/officeDocument/2006/relationships/image" Target="../media/image17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64.png"/><Relationship Id="rId7" Type="http://schemas.openxmlformats.org/officeDocument/2006/relationships/image" Target="../media/image17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1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76.png"/><Relationship Id="rId12" Type="http://schemas.openxmlformats.org/officeDocument/2006/relationships/image" Target="../media/image16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1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8.png"/><Relationship Id="rId3" Type="http://schemas.openxmlformats.org/officeDocument/2006/relationships/image" Target="../media/image1580.png"/><Relationship Id="rId7" Type="http://schemas.openxmlformats.org/officeDocument/2006/relationships/image" Target="../media/image176.png"/><Relationship Id="rId12" Type="http://schemas.openxmlformats.org/officeDocument/2006/relationships/image" Target="../media/image187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6.png"/><Relationship Id="rId5" Type="http://schemas.openxmlformats.org/officeDocument/2006/relationships/image" Target="../media/image174.png"/><Relationship Id="rId10" Type="http://schemas.openxmlformats.org/officeDocument/2006/relationships/image" Target="../media/image185.png"/><Relationship Id="rId4" Type="http://schemas.openxmlformats.org/officeDocument/2006/relationships/image" Target="../media/image1590.png"/><Relationship Id="rId9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510.png"/><Relationship Id="rId17" Type="http://schemas.openxmlformats.org/officeDocument/2006/relationships/image" Target="../media/image20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500.png"/><Relationship Id="rId5" Type="http://schemas.openxmlformats.org/officeDocument/2006/relationships/image" Target="../media/image193.png"/><Relationship Id="rId15" Type="http://schemas.openxmlformats.org/officeDocument/2006/relationships/image" Target="../media/image200.png"/><Relationship Id="rId10" Type="http://schemas.openxmlformats.org/officeDocument/2006/relationships/image" Target="../media/image490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1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870.png"/><Relationship Id="rId21" Type="http://schemas.openxmlformats.org/officeDocument/2006/relationships/image" Target="../media/image15.png"/><Relationship Id="rId12" Type="http://schemas.openxmlformats.org/officeDocument/2006/relationships/image" Target="../media/image245.pn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5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10.png"/><Relationship Id="rId15" Type="http://schemas.openxmlformats.org/officeDocument/2006/relationships/image" Target="../media/image247.png"/><Relationship Id="rId10" Type="http://schemas.openxmlformats.org/officeDocument/2006/relationships/image" Target="../media/image500.png"/><Relationship Id="rId19" Type="http://schemas.openxmlformats.org/officeDocument/2006/relationships/image" Target="../media/image19.png"/><Relationship Id="rId9" Type="http://schemas.openxmlformats.org/officeDocument/2006/relationships/image" Target="../media/image490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1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tags" Target="../tags/tag3.xml"/><Relationship Id="rId21" Type="http://schemas.openxmlformats.org/officeDocument/2006/relationships/image" Target="../media/image26.png"/><Relationship Id="rId34" Type="http://schemas.openxmlformats.org/officeDocument/2006/relationships/image" Target="../media/image36.emf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microsoft.com/office/2007/relationships/hdphoto" Target="../media/hdphoto3.wdp"/><Relationship Id="rId2" Type="http://schemas.openxmlformats.org/officeDocument/2006/relationships/tags" Target="../tags/tag2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25.png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9.png"/><Relationship Id="rId32" Type="http://schemas.openxmlformats.org/officeDocument/2006/relationships/image" Target="../media/image35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tags" Target="../tags/tag10.xml"/><Relationship Id="rId19" Type="http://schemas.openxmlformats.org/officeDocument/2006/relationships/image" Target="../media/image24.png"/><Relationship Id="rId31" Type="http://schemas.microsoft.com/office/2007/relationships/hdphoto" Target="../media/hdphoto2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4.png"/><Relationship Id="rId35" Type="http://schemas.openxmlformats.org/officeDocument/2006/relationships/image" Target="../media/image37.png"/><Relationship Id="rId8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40.png"/><Relationship Id="rId21" Type="http://schemas.openxmlformats.org/officeDocument/2006/relationships/tags" Target="../tags/tag35.xml"/><Relationship Id="rId34" Type="http://schemas.openxmlformats.org/officeDocument/2006/relationships/image" Target="../media/image29.png"/><Relationship Id="rId42" Type="http://schemas.openxmlformats.org/officeDocument/2006/relationships/image" Target="../media/image43.png"/><Relationship Id="rId47" Type="http://schemas.openxmlformats.org/officeDocument/2006/relationships/image" Target="../media/image31.png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9" Type="http://schemas.openxmlformats.org/officeDocument/2006/relationships/image" Target="../media/image24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image" Target="../media/image27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image" Target="../media/image26.png"/><Relationship Id="rId44" Type="http://schemas.openxmlformats.org/officeDocument/2006/relationships/image" Target="../media/image45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44.png"/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slideLayout" Target="../slideLayouts/slideLayout12.xml"/><Relationship Id="rId33" Type="http://schemas.openxmlformats.org/officeDocument/2006/relationships/image" Target="../media/image28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tags" Target="../tags/tag34.xml"/><Relationship Id="rId4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image" Target="../media/image39.png"/><Relationship Id="rId26" Type="http://schemas.openxmlformats.org/officeDocument/2006/relationships/image" Target="../media/image45.png"/><Relationship Id="rId3" Type="http://schemas.openxmlformats.org/officeDocument/2006/relationships/tags" Target="../tags/tag41.xml"/><Relationship Id="rId21" Type="http://schemas.openxmlformats.org/officeDocument/2006/relationships/image" Target="../media/image32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23.png"/><Relationship Id="rId25" Type="http://schemas.openxmlformats.org/officeDocument/2006/relationships/image" Target="../media/image44.png"/><Relationship Id="rId2" Type="http://schemas.openxmlformats.org/officeDocument/2006/relationships/tags" Target="../tags/tag40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3.png"/><Relationship Id="rId5" Type="http://schemas.openxmlformats.org/officeDocument/2006/relationships/tags" Target="../tags/tag43.xml"/><Relationship Id="rId15" Type="http://schemas.openxmlformats.org/officeDocument/2006/relationships/notesSlide" Target="../notesSlides/notesSlide11.xml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48.xml"/><Relationship Id="rId19" Type="http://schemas.openxmlformats.org/officeDocument/2006/relationships/image" Target="../media/image27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00.png"/><Relationship Id="rId18" Type="http://schemas.openxmlformats.org/officeDocument/2006/relationships/image" Target="../media/image202.png"/><Relationship Id="rId3" Type="http://schemas.openxmlformats.org/officeDocument/2006/relationships/image" Target="../media/image48.png"/><Relationship Id="rId21" Type="http://schemas.openxmlformats.org/officeDocument/2006/relationships/image" Target="../media/image52.png"/><Relationship Id="rId7" Type="http://schemas.openxmlformats.org/officeDocument/2006/relationships/image" Target="../media/image193.png"/><Relationship Id="rId12" Type="http://schemas.openxmlformats.org/officeDocument/2006/relationships/image" Target="../media/image490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198.png"/><Relationship Id="rId10" Type="http://schemas.openxmlformats.org/officeDocument/2006/relationships/image" Target="../media/image196.png"/><Relationship Id="rId19" Type="http://schemas.openxmlformats.org/officeDocument/2006/relationships/image" Target="../media/image203.png"/><Relationship Id="rId4" Type="http://schemas.openxmlformats.org/officeDocument/2006/relationships/image" Target="../media/image49.png"/><Relationship Id="rId9" Type="http://schemas.openxmlformats.org/officeDocument/2006/relationships/image" Target="../media/image195.png"/><Relationship Id="rId1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00.png"/><Relationship Id="rId18" Type="http://schemas.openxmlformats.org/officeDocument/2006/relationships/image" Target="../media/image202.png"/><Relationship Id="rId26" Type="http://schemas.openxmlformats.org/officeDocument/2006/relationships/image" Target="../media/image59.png"/><Relationship Id="rId3" Type="http://schemas.openxmlformats.org/officeDocument/2006/relationships/image" Target="../media/image48.png"/><Relationship Id="rId21" Type="http://schemas.openxmlformats.org/officeDocument/2006/relationships/image" Target="../media/image54.png"/><Relationship Id="rId7" Type="http://schemas.openxmlformats.org/officeDocument/2006/relationships/image" Target="../media/image193.png"/><Relationship Id="rId12" Type="http://schemas.openxmlformats.org/officeDocument/2006/relationships/image" Target="../media/image490.png"/><Relationship Id="rId17" Type="http://schemas.openxmlformats.org/officeDocument/2006/relationships/image" Target="../media/image20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57.png"/><Relationship Id="rId5" Type="http://schemas.openxmlformats.org/officeDocument/2006/relationships/image" Target="../media/image191.png"/><Relationship Id="rId15" Type="http://schemas.openxmlformats.org/officeDocument/2006/relationships/image" Target="../media/image19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196.png"/><Relationship Id="rId19" Type="http://schemas.openxmlformats.org/officeDocument/2006/relationships/image" Target="../media/image203.png"/><Relationship Id="rId4" Type="http://schemas.openxmlformats.org/officeDocument/2006/relationships/image" Target="../media/image49.png"/><Relationship Id="rId9" Type="http://schemas.openxmlformats.org/officeDocument/2006/relationships/image" Target="../media/image195.png"/><Relationship Id="rId14" Type="http://schemas.openxmlformats.org/officeDocument/2006/relationships/image" Target="../media/image510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203.png"/><Relationship Id="rId26" Type="http://schemas.openxmlformats.org/officeDocument/2006/relationships/image" Target="../media/image74.png"/><Relationship Id="rId3" Type="http://schemas.openxmlformats.org/officeDocument/2006/relationships/image" Target="../media/image191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7" Type="http://schemas.openxmlformats.org/officeDocument/2006/relationships/image" Target="../media/image195.png"/><Relationship Id="rId17" Type="http://schemas.openxmlformats.org/officeDocument/2006/relationships/image" Target="../media/image202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19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65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192.png"/><Relationship Id="rId9" Type="http://schemas.openxmlformats.org/officeDocument/2006/relationships/image" Target="../media/image64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60.png"/><Relationship Id="rId4" Type="http://schemas.openxmlformats.org/officeDocument/2006/relationships/image" Target="../media/image1450.png"/><Relationship Id="rId14" Type="http://schemas.openxmlformats.org/officeDocument/2006/relationships/image" Target="../media/image9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60.png"/><Relationship Id="rId4" Type="http://schemas.openxmlformats.org/officeDocument/2006/relationships/image" Target="../media/image1450.png"/><Relationship Id="rId14" Type="http://schemas.openxmlformats.org/officeDocument/2006/relationships/image" Target="../media/image9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.png"/><Relationship Id="rId7" Type="http://schemas.openxmlformats.org/officeDocument/2006/relationships/image" Target="../media/image1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90.png"/><Relationship Id="rId4" Type="http://schemas.openxmlformats.org/officeDocument/2006/relationships/hyperlink" Target="http://colah.github.io/posts/2015-08-Understanding-LST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Architectural</a:t>
            </a:r>
            <a:r>
              <a:rPr lang="nl-NL" dirty="0"/>
              <a:t> priors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1500" y="1866900"/>
            <a:ext cx="11087100" cy="3124200"/>
            <a:chOff x="666750" y="2057400"/>
            <a:chExt cx="11525250" cy="3124200"/>
          </a:xfrm>
        </p:grpSpPr>
        <p:sp>
          <p:nvSpPr>
            <p:cNvPr id="6" name="Rectangle 5"/>
            <p:cNvSpPr/>
            <p:nvPr/>
          </p:nvSpPr>
          <p:spPr>
            <a:xfrm>
              <a:off x="666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672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67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1500" y="5135480"/>
            <a:ext cx="339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(Group) convolutional neural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915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Recurrent neural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30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unfolding</a:t>
            </a:r>
          </a:p>
        </p:txBody>
      </p:sp>
      <p:pic>
        <p:nvPicPr>
          <p:cNvPr id="2050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" y="2199658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4"/>
          <a:stretch/>
        </p:blipFill>
        <p:spPr bwMode="auto">
          <a:xfrm>
            <a:off x="5271408" y="2199658"/>
            <a:ext cx="1695450" cy="23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Elbow Connector 51"/>
          <p:cNvCxnSpPr/>
          <p:nvPr/>
        </p:nvCxnSpPr>
        <p:spPr>
          <a:xfrm rot="5400000">
            <a:off x="10442084" y="3143589"/>
            <a:ext cx="589843" cy="508635"/>
          </a:xfrm>
          <a:prstGeom prst="bentConnector3">
            <a:avLst>
              <a:gd name="adj1" fmla="val 9998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Elbow Connector 52"/>
          <p:cNvCxnSpPr/>
          <p:nvPr/>
        </p:nvCxnSpPr>
        <p:spPr>
          <a:xfrm rot="10800000">
            <a:off x="9489007" y="3193222"/>
            <a:ext cx="409053" cy="493001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Straight Connector 53"/>
          <p:cNvCxnSpPr>
            <a:endCxn id="62" idx="1"/>
          </p:cNvCxnSpPr>
          <p:nvPr/>
        </p:nvCxnSpPr>
        <p:spPr>
          <a:xfrm flipV="1">
            <a:off x="9474738" y="3116042"/>
            <a:ext cx="50744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8367075" y="3119863"/>
            <a:ext cx="105499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10157490" y="2693614"/>
            <a:ext cx="0" cy="26961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18"/>
              <p:cNvSpPr txBox="1"/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38095" r="-2857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9325524" y="2917441"/>
            <a:ext cx="381037" cy="400111"/>
            <a:chOff x="5377258" y="575502"/>
            <a:chExt cx="254387" cy="267121"/>
          </a:xfrm>
        </p:grpSpPr>
        <p:sp>
          <p:nvSpPr>
            <p:cNvPr id="77" name="Oval 76"/>
            <p:cNvSpPr/>
            <p:nvPr/>
          </p:nvSpPr>
          <p:spPr>
            <a:xfrm>
              <a:off x="5436595" y="660637"/>
              <a:ext cx="102393" cy="1000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602"/>
            <p:cNvSpPr txBox="1"/>
            <p:nvPr/>
          </p:nvSpPr>
          <p:spPr>
            <a:xfrm>
              <a:off x="5377258" y="575502"/>
              <a:ext cx="254387" cy="26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10280942" y="3110351"/>
            <a:ext cx="112651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674564" y="2828235"/>
            <a:ext cx="381037" cy="574770"/>
            <a:chOff x="4954570" y="513566"/>
            <a:chExt cx="254387" cy="383727"/>
          </a:xfrm>
        </p:grpSpPr>
        <p:sp>
          <p:nvSpPr>
            <p:cNvPr id="75" name="Rectangle 74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600"/>
                <p:cNvSpPr txBox="1"/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5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9577853" y="3428807"/>
            <a:ext cx="1124329" cy="514511"/>
            <a:chOff x="4856922" y="545485"/>
            <a:chExt cx="572239" cy="383727"/>
          </a:xfrm>
        </p:grpSpPr>
        <p:sp>
          <p:nvSpPr>
            <p:cNvPr id="73" name="Rectangle 72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598"/>
                <p:cNvSpPr txBox="1"/>
                <p:nvPr/>
              </p:nvSpPr>
              <p:spPr>
                <a:xfrm>
                  <a:off x="4856922" y="607668"/>
                  <a:ext cx="572239" cy="206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𝐴</m:t>
                        </m:r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3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922" y="607668"/>
                  <a:ext cx="572239" cy="3034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ectangle 61"/>
          <p:cNvSpPr/>
          <p:nvPr/>
        </p:nvSpPr>
        <p:spPr>
          <a:xfrm>
            <a:off x="9982187" y="2961480"/>
            <a:ext cx="311245" cy="30912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980690" y="3017846"/>
            <a:ext cx="323538" cy="197875"/>
            <a:chOff x="6894583" y="2931319"/>
            <a:chExt cx="216000" cy="21042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003256" y="2933458"/>
              <a:ext cx="0" cy="20828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894583" y="3035217"/>
              <a:ext cx="2160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 flipH="1">
              <a:off x="7042057" y="2931319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>
            <a:xfrm flipH="1">
              <a:off x="6900661" y="3035217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531"/>
              <p:cNvSpPr txBox="1"/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5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/>
          <p:nvPr/>
        </p:nvCxnSpPr>
        <p:spPr>
          <a:xfrm>
            <a:off x="10992440" y="3263701"/>
            <a:ext cx="0" cy="292603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ysDot"/>
            <a:miter lim="800000"/>
          </a:ln>
          <a:effectLst/>
        </p:spPr>
      </p:cxnSp>
      <p:sp>
        <p:nvSpPr>
          <p:cNvPr id="67" name="Arc 66"/>
          <p:cNvSpPr/>
          <p:nvPr/>
        </p:nvSpPr>
        <p:spPr>
          <a:xfrm>
            <a:off x="9624633" y="3107678"/>
            <a:ext cx="1376568" cy="1360850"/>
          </a:xfrm>
          <a:prstGeom prst="arc">
            <a:avLst>
              <a:gd name="adj1" fmla="val 16200000"/>
              <a:gd name="adj2" fmla="val 10545316"/>
            </a:avLst>
          </a:prstGeom>
          <a:noFill/>
          <a:ln w="82550" cap="flat" cmpd="sng" algn="ctr">
            <a:solidFill>
              <a:srgbClr val="DBACEE"/>
            </a:solidFill>
            <a:prstDash val="solid"/>
            <a:miter lim="800000"/>
            <a:tailEnd type="stealth" w="med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532"/>
              <p:cNvSpPr txBox="1"/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</a:t>
            </a:fld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19865" y="1609756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810185" y="1677945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94180" y="1063794"/>
            <a:ext cx="468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LSTM: Long short term memory networks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pic>
        <p:nvPicPr>
          <p:cNvPr id="12" name="Picture 6" descr="A LSTM neural network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36654"/>
          <a:stretch/>
        </p:blipFill>
        <p:spPr bwMode="auto">
          <a:xfrm>
            <a:off x="2071512" y="940393"/>
            <a:ext cx="3875315" cy="48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07357" y="2394899"/>
            <a:ext cx="11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cell state</a:t>
            </a:r>
            <a:endParaRPr lang="nl-NL" b="1" dirty="0"/>
          </a:p>
        </p:txBody>
      </p:sp>
      <p:sp>
        <p:nvSpPr>
          <p:cNvPr id="25" name="Oval 24"/>
          <p:cNvSpPr/>
          <p:nvPr/>
        </p:nvSpPr>
        <p:spPr>
          <a:xfrm>
            <a:off x="915958" y="3983997"/>
            <a:ext cx="649150" cy="620660"/>
          </a:xfrm>
          <a:prstGeom prst="ellipse">
            <a:avLst/>
          </a:prstGeom>
          <a:solidFill>
            <a:srgbClr val="DBACE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1135" y="4050794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2400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35" y="4050794"/>
                <a:ext cx="70866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86" r="-862" b="-1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 flipH="1">
            <a:off x="1679408" y="4292600"/>
            <a:ext cx="2796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0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pic>
        <p:nvPicPr>
          <p:cNvPr id="12" name="Picture 6" descr="A LSTM neural network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36654"/>
          <a:stretch/>
        </p:blipFill>
        <p:spPr bwMode="auto">
          <a:xfrm>
            <a:off x="2071512" y="940393"/>
            <a:ext cx="3875315" cy="48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0310" y="3471624"/>
            <a:ext cx="105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Gates</a:t>
            </a:r>
            <a:endParaRPr lang="nl-NL" b="1" dirty="0"/>
          </a:p>
        </p:txBody>
      </p:sp>
      <p:sp>
        <p:nvSpPr>
          <p:cNvPr id="15" name="Freeform 14"/>
          <p:cNvSpPr/>
          <p:nvPr/>
        </p:nvSpPr>
        <p:spPr>
          <a:xfrm>
            <a:off x="1460500" y="3215953"/>
            <a:ext cx="2120900" cy="531738"/>
          </a:xfrm>
          <a:custGeom>
            <a:avLst/>
            <a:gdLst>
              <a:gd name="connsiteX0" fmla="*/ 2120900 w 2120900"/>
              <a:gd name="connsiteY0" fmla="*/ 60647 h 531738"/>
              <a:gd name="connsiteX1" fmla="*/ 1739900 w 2120900"/>
              <a:gd name="connsiteY1" fmla="*/ 35247 h 531738"/>
              <a:gd name="connsiteX2" fmla="*/ 419100 w 2120900"/>
              <a:gd name="connsiteY2" fmla="*/ 479747 h 531738"/>
              <a:gd name="connsiteX3" fmla="*/ 0 w 2120900"/>
              <a:gd name="connsiteY3" fmla="*/ 505147 h 53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900" h="531738">
                <a:moveTo>
                  <a:pt x="2120900" y="60647"/>
                </a:moveTo>
                <a:cubicBezTo>
                  <a:pt x="2072216" y="13022"/>
                  <a:pt x="2023533" y="-34603"/>
                  <a:pt x="1739900" y="35247"/>
                </a:cubicBezTo>
                <a:cubicBezTo>
                  <a:pt x="1456267" y="105097"/>
                  <a:pt x="709083" y="401430"/>
                  <a:pt x="419100" y="479747"/>
                </a:cubicBezTo>
                <a:cubicBezTo>
                  <a:pt x="129117" y="558064"/>
                  <a:pt x="64558" y="531605"/>
                  <a:pt x="0" y="505147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-96140" y="3828461"/>
            <a:ext cx="226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Control &amp; ‘protect’ </a:t>
            </a:r>
          </a:p>
          <a:p>
            <a:pPr algn="ctr"/>
            <a:r>
              <a:rPr lang="en-GB" sz="1600" i="1" dirty="0"/>
              <a:t>cell state</a:t>
            </a:r>
            <a:endParaRPr lang="nl-NL" sz="1600" i="1" dirty="0"/>
          </a:p>
        </p:txBody>
      </p:sp>
      <p:sp>
        <p:nvSpPr>
          <p:cNvPr id="19" name="Freeform 18"/>
          <p:cNvSpPr/>
          <p:nvPr/>
        </p:nvSpPr>
        <p:spPr>
          <a:xfrm>
            <a:off x="1231900" y="2979675"/>
            <a:ext cx="1143000" cy="462025"/>
          </a:xfrm>
          <a:custGeom>
            <a:avLst/>
            <a:gdLst>
              <a:gd name="connsiteX0" fmla="*/ 1143000 w 1143000"/>
              <a:gd name="connsiteY0" fmla="*/ 131825 h 462025"/>
              <a:gd name="connsiteX1" fmla="*/ 736600 w 1143000"/>
              <a:gd name="connsiteY1" fmla="*/ 17525 h 462025"/>
              <a:gd name="connsiteX2" fmla="*/ 0 w 1143000"/>
              <a:gd name="connsiteY2" fmla="*/ 462025 h 4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462025">
                <a:moveTo>
                  <a:pt x="1143000" y="131825"/>
                </a:moveTo>
                <a:cubicBezTo>
                  <a:pt x="1035050" y="47158"/>
                  <a:pt x="927100" y="-37508"/>
                  <a:pt x="736600" y="17525"/>
                </a:cubicBezTo>
                <a:cubicBezTo>
                  <a:pt x="546100" y="72558"/>
                  <a:pt x="273050" y="267291"/>
                  <a:pt x="0" y="462025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Freeform 20"/>
          <p:cNvSpPr/>
          <p:nvPr/>
        </p:nvSpPr>
        <p:spPr>
          <a:xfrm>
            <a:off x="1409700" y="3683000"/>
            <a:ext cx="3699149" cy="1312672"/>
          </a:xfrm>
          <a:custGeom>
            <a:avLst/>
            <a:gdLst>
              <a:gd name="connsiteX0" fmla="*/ 3365500 w 3699149"/>
              <a:gd name="connsiteY0" fmla="*/ 0 h 1312672"/>
              <a:gd name="connsiteX1" fmla="*/ 3378200 w 3699149"/>
              <a:gd name="connsiteY1" fmla="*/ 1270000 h 1312672"/>
              <a:gd name="connsiteX2" fmla="*/ 0 w 3699149"/>
              <a:gd name="connsiteY2" fmla="*/ 889000 h 13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9149" h="1312672">
                <a:moveTo>
                  <a:pt x="3365500" y="0"/>
                </a:moveTo>
                <a:cubicBezTo>
                  <a:pt x="3652308" y="560916"/>
                  <a:pt x="3939117" y="1121833"/>
                  <a:pt x="3378200" y="1270000"/>
                </a:cubicBezTo>
                <a:cubicBezTo>
                  <a:pt x="2817283" y="1418167"/>
                  <a:pt x="1408641" y="1153583"/>
                  <a:pt x="0" y="889000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s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65" y="2963503"/>
            <a:ext cx="727145" cy="8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07357" y="2394899"/>
            <a:ext cx="11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cell state</a:t>
            </a:r>
            <a:endParaRPr lang="nl-N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4180" y="1063794"/>
            <a:ext cx="468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LSTM: Long short term memory networks </a:t>
            </a:r>
          </a:p>
        </p:txBody>
      </p:sp>
    </p:spTree>
    <p:extLst>
      <p:ext uri="{BB962C8B-B14F-4D97-AF65-F5344CB8AC3E}">
        <p14:creationId xmlns:p14="http://schemas.microsoft.com/office/powerpoint/2010/main" val="296652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pic>
        <p:nvPicPr>
          <p:cNvPr id="12" name="Picture 6" descr="A LSTM neural network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36654"/>
          <a:stretch/>
        </p:blipFill>
        <p:spPr bwMode="auto">
          <a:xfrm>
            <a:off x="2071512" y="940393"/>
            <a:ext cx="3875315" cy="48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07357" y="2394899"/>
            <a:ext cx="11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cell state</a:t>
            </a:r>
            <a:endParaRPr lang="nl-NL" b="1" dirty="0"/>
          </a:p>
        </p:txBody>
      </p:sp>
      <p:sp>
        <p:nvSpPr>
          <p:cNvPr id="6" name="Oval 5"/>
          <p:cNvSpPr/>
          <p:nvPr/>
        </p:nvSpPr>
        <p:spPr>
          <a:xfrm>
            <a:off x="1841500" y="2514600"/>
            <a:ext cx="1130300" cy="19620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Freeform 22"/>
          <p:cNvSpPr/>
          <p:nvPr/>
        </p:nvSpPr>
        <p:spPr>
          <a:xfrm>
            <a:off x="1154994" y="2533218"/>
            <a:ext cx="1143000" cy="462025"/>
          </a:xfrm>
          <a:custGeom>
            <a:avLst/>
            <a:gdLst>
              <a:gd name="connsiteX0" fmla="*/ 1143000 w 1143000"/>
              <a:gd name="connsiteY0" fmla="*/ 131825 h 462025"/>
              <a:gd name="connsiteX1" fmla="*/ 736600 w 1143000"/>
              <a:gd name="connsiteY1" fmla="*/ 17525 h 462025"/>
              <a:gd name="connsiteX2" fmla="*/ 0 w 1143000"/>
              <a:gd name="connsiteY2" fmla="*/ 462025 h 4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462025">
                <a:moveTo>
                  <a:pt x="1143000" y="131825"/>
                </a:moveTo>
                <a:cubicBezTo>
                  <a:pt x="1035050" y="47158"/>
                  <a:pt x="927100" y="-37508"/>
                  <a:pt x="736600" y="17525"/>
                </a:cubicBezTo>
                <a:cubicBezTo>
                  <a:pt x="546100" y="72558"/>
                  <a:pt x="273050" y="267291"/>
                  <a:pt x="0" y="462025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162169" y="3033960"/>
            <a:ext cx="1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Which cell state information is preserved?</a:t>
            </a:r>
            <a:endParaRPr lang="nl-N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4180" y="1063794"/>
            <a:ext cx="468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LSTM: Long short term memory networks </a:t>
            </a:r>
          </a:p>
        </p:txBody>
      </p:sp>
    </p:spTree>
    <p:extLst>
      <p:ext uri="{BB962C8B-B14F-4D97-AF65-F5344CB8AC3E}">
        <p14:creationId xmlns:p14="http://schemas.microsoft.com/office/powerpoint/2010/main" val="35846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pic>
        <p:nvPicPr>
          <p:cNvPr id="12" name="Picture 6" descr="A LSTM neural network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36654"/>
          <a:stretch/>
        </p:blipFill>
        <p:spPr bwMode="auto">
          <a:xfrm>
            <a:off x="2071512" y="940393"/>
            <a:ext cx="3875315" cy="48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07357" y="2394899"/>
            <a:ext cx="11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cell state</a:t>
            </a:r>
            <a:endParaRPr lang="nl-NL" b="1" dirty="0"/>
          </a:p>
        </p:txBody>
      </p:sp>
      <p:sp>
        <p:nvSpPr>
          <p:cNvPr id="6" name="Oval 5"/>
          <p:cNvSpPr/>
          <p:nvPr/>
        </p:nvSpPr>
        <p:spPr>
          <a:xfrm>
            <a:off x="2844799" y="2514600"/>
            <a:ext cx="1489039" cy="19620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Freeform 22"/>
          <p:cNvSpPr/>
          <p:nvPr/>
        </p:nvSpPr>
        <p:spPr>
          <a:xfrm>
            <a:off x="1154994" y="2533218"/>
            <a:ext cx="2288736" cy="462025"/>
          </a:xfrm>
          <a:custGeom>
            <a:avLst/>
            <a:gdLst>
              <a:gd name="connsiteX0" fmla="*/ 1143000 w 1143000"/>
              <a:gd name="connsiteY0" fmla="*/ 131825 h 462025"/>
              <a:gd name="connsiteX1" fmla="*/ 736600 w 1143000"/>
              <a:gd name="connsiteY1" fmla="*/ 17525 h 462025"/>
              <a:gd name="connsiteX2" fmla="*/ 0 w 1143000"/>
              <a:gd name="connsiteY2" fmla="*/ 462025 h 4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462025">
                <a:moveTo>
                  <a:pt x="1143000" y="131825"/>
                </a:moveTo>
                <a:cubicBezTo>
                  <a:pt x="1035050" y="47158"/>
                  <a:pt x="927100" y="-37508"/>
                  <a:pt x="736600" y="17525"/>
                </a:cubicBezTo>
                <a:cubicBezTo>
                  <a:pt x="546100" y="72558"/>
                  <a:pt x="273050" y="267291"/>
                  <a:pt x="0" y="462025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162169" y="3033960"/>
            <a:ext cx="1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What new information </a:t>
            </a:r>
          </a:p>
          <a:p>
            <a:r>
              <a:rPr lang="en-GB" b="1" dirty="0"/>
              <a:t>is added?</a:t>
            </a:r>
            <a:endParaRPr lang="nl-N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4180" y="1063794"/>
            <a:ext cx="468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LSTM: Long short term memory networks </a:t>
            </a:r>
          </a:p>
        </p:txBody>
      </p:sp>
    </p:spTree>
    <p:extLst>
      <p:ext uri="{BB962C8B-B14F-4D97-AF65-F5344CB8AC3E}">
        <p14:creationId xmlns:p14="http://schemas.microsoft.com/office/powerpoint/2010/main" val="22412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pic>
        <p:nvPicPr>
          <p:cNvPr id="12" name="Picture 6" descr="A LSTM neural network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36654"/>
          <a:stretch/>
        </p:blipFill>
        <p:spPr bwMode="auto">
          <a:xfrm>
            <a:off x="2071512" y="940393"/>
            <a:ext cx="3875315" cy="48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07357" y="2394899"/>
            <a:ext cx="11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cell state</a:t>
            </a:r>
            <a:endParaRPr lang="nl-NL" b="1" dirty="0"/>
          </a:p>
        </p:txBody>
      </p:sp>
      <p:sp>
        <p:nvSpPr>
          <p:cNvPr id="6" name="Oval 5"/>
          <p:cNvSpPr/>
          <p:nvPr/>
        </p:nvSpPr>
        <p:spPr>
          <a:xfrm>
            <a:off x="4089399" y="2514600"/>
            <a:ext cx="1638301" cy="19620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Freeform 22"/>
          <p:cNvSpPr/>
          <p:nvPr/>
        </p:nvSpPr>
        <p:spPr>
          <a:xfrm rot="14087606">
            <a:off x="4691507" y="4415319"/>
            <a:ext cx="1206148" cy="631547"/>
          </a:xfrm>
          <a:custGeom>
            <a:avLst/>
            <a:gdLst>
              <a:gd name="connsiteX0" fmla="*/ 1143000 w 1143000"/>
              <a:gd name="connsiteY0" fmla="*/ 131825 h 462025"/>
              <a:gd name="connsiteX1" fmla="*/ 736600 w 1143000"/>
              <a:gd name="connsiteY1" fmla="*/ 17525 h 462025"/>
              <a:gd name="connsiteX2" fmla="*/ 0 w 1143000"/>
              <a:gd name="connsiteY2" fmla="*/ 462025 h 4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462025">
                <a:moveTo>
                  <a:pt x="1143000" y="131825"/>
                </a:moveTo>
                <a:cubicBezTo>
                  <a:pt x="1035050" y="47158"/>
                  <a:pt x="927100" y="-37508"/>
                  <a:pt x="736600" y="17525"/>
                </a:cubicBezTo>
                <a:cubicBezTo>
                  <a:pt x="546100" y="72558"/>
                  <a:pt x="273050" y="267291"/>
                  <a:pt x="0" y="462025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939936" y="4831385"/>
            <a:ext cx="288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Output: processed version of current cell state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180" y="1063794"/>
            <a:ext cx="468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LSTM: Long short term memory networks </a:t>
            </a:r>
          </a:p>
        </p:txBody>
      </p:sp>
    </p:spTree>
    <p:extLst>
      <p:ext uri="{BB962C8B-B14F-4D97-AF65-F5344CB8AC3E}">
        <p14:creationId xmlns:p14="http://schemas.microsoft.com/office/powerpoint/2010/main" val="146545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Architectural</a:t>
            </a:r>
            <a:r>
              <a:rPr lang="nl-NL" dirty="0"/>
              <a:t> priors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1500" y="1866900"/>
            <a:ext cx="11087100" cy="3124200"/>
            <a:chOff x="666750" y="2057400"/>
            <a:chExt cx="11525250" cy="3124200"/>
          </a:xfrm>
        </p:grpSpPr>
        <p:sp>
          <p:nvSpPr>
            <p:cNvPr id="6" name="Rectangle 5"/>
            <p:cNvSpPr/>
            <p:nvPr/>
          </p:nvSpPr>
          <p:spPr>
            <a:xfrm>
              <a:off x="666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672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67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1500" y="5135480"/>
            <a:ext cx="339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(Group) convolutional neural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915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Recurrent neural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30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unfolding</a:t>
            </a:r>
          </a:p>
        </p:txBody>
      </p:sp>
      <p:pic>
        <p:nvPicPr>
          <p:cNvPr id="2050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" y="2199658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4"/>
          <a:stretch/>
        </p:blipFill>
        <p:spPr bwMode="auto">
          <a:xfrm>
            <a:off x="5271408" y="2199658"/>
            <a:ext cx="1695450" cy="23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367075" y="2632209"/>
            <a:ext cx="3040380" cy="1836319"/>
            <a:chOff x="8367075" y="2632209"/>
            <a:chExt cx="3040380" cy="1836319"/>
          </a:xfrm>
        </p:grpSpPr>
        <p:cxnSp>
          <p:nvCxnSpPr>
            <p:cNvPr id="52" name="Elbow Connector 51"/>
            <p:cNvCxnSpPr/>
            <p:nvPr/>
          </p:nvCxnSpPr>
          <p:spPr>
            <a:xfrm rot="5400000">
              <a:off x="10442084" y="3143589"/>
              <a:ext cx="589843" cy="508635"/>
            </a:xfrm>
            <a:prstGeom prst="bentConnector3">
              <a:avLst>
                <a:gd name="adj1" fmla="val 99989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Elbow Connector 52"/>
            <p:cNvCxnSpPr/>
            <p:nvPr/>
          </p:nvCxnSpPr>
          <p:spPr>
            <a:xfrm rot="10800000">
              <a:off x="9489007" y="3193222"/>
              <a:ext cx="409053" cy="493001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Connector 53"/>
            <p:cNvCxnSpPr>
              <a:endCxn id="62" idx="1"/>
            </p:cNvCxnSpPr>
            <p:nvPr/>
          </p:nvCxnSpPr>
          <p:spPr>
            <a:xfrm flipV="1">
              <a:off x="9474738" y="3116042"/>
              <a:ext cx="507449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>
            <a:xfrm>
              <a:off x="8367075" y="3119863"/>
              <a:ext cx="105499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>
            <a:xfrm>
              <a:off x="10157490" y="2693614"/>
              <a:ext cx="0" cy="26961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ot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18"/>
                <p:cNvSpPr txBox="1"/>
                <p:nvPr/>
              </p:nvSpPr>
              <p:spPr>
                <a:xfrm>
                  <a:off x="10191770" y="2632209"/>
                  <a:ext cx="1282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λ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1770" y="2632209"/>
                  <a:ext cx="12824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8095" r="-2857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9325524" y="2917441"/>
              <a:ext cx="381037" cy="400111"/>
              <a:chOff x="5377258" y="575502"/>
              <a:chExt cx="254387" cy="26712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5436595" y="660637"/>
                <a:ext cx="102393" cy="1000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TextBox 602"/>
              <p:cNvSpPr txBox="1"/>
              <p:nvPr/>
            </p:nvSpPr>
            <p:spPr>
              <a:xfrm>
                <a:off x="5377258" y="575502"/>
                <a:ext cx="254387" cy="26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10280942" y="3110351"/>
              <a:ext cx="1126513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0" name="Group 59"/>
            <p:cNvGrpSpPr/>
            <p:nvPr/>
          </p:nvGrpSpPr>
          <p:grpSpPr>
            <a:xfrm>
              <a:off x="8674564" y="2828235"/>
              <a:ext cx="381037" cy="574770"/>
              <a:chOff x="4954570" y="513566"/>
              <a:chExt cx="254387" cy="383727"/>
            </a:xfrm>
          </p:grpSpPr>
          <p:sp>
            <p:nvSpPr>
              <p:cNvPr id="75" name="Rectangle 74"/>
              <p:cNvSpPr/>
              <p:nvPr/>
            </p:nvSpPr>
            <p:spPr>
              <a:xfrm rot="10800000">
                <a:off x="4964895" y="513566"/>
                <a:ext cx="237908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600"/>
                  <p:cNvSpPr txBox="1"/>
                  <p:nvPr/>
                </p:nvSpPr>
                <p:spPr>
                  <a:xfrm>
                    <a:off x="4954570" y="582111"/>
                    <a:ext cx="254387" cy="184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GB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5" name="TextBox 6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570" y="582111"/>
                    <a:ext cx="254387" cy="18493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/>
            <p:cNvGrpSpPr/>
            <p:nvPr/>
          </p:nvGrpSpPr>
          <p:grpSpPr>
            <a:xfrm>
              <a:off x="9577853" y="3428807"/>
              <a:ext cx="1124329" cy="514511"/>
              <a:chOff x="4856922" y="545485"/>
              <a:chExt cx="572239" cy="383727"/>
            </a:xfrm>
          </p:grpSpPr>
          <p:sp>
            <p:nvSpPr>
              <p:cNvPr id="73" name="Rectangle 72"/>
              <p:cNvSpPr/>
              <p:nvPr/>
            </p:nvSpPr>
            <p:spPr>
              <a:xfrm rot="10800000">
                <a:off x="4961720" y="545485"/>
                <a:ext cx="362656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598"/>
                  <p:cNvSpPr txBox="1"/>
                  <p:nvPr/>
                </p:nvSpPr>
                <p:spPr>
                  <a:xfrm>
                    <a:off x="4856922" y="607668"/>
                    <a:ext cx="572239" cy="2065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𝐼</m:t>
                          </m:r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0" lang="en-GB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3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6922" y="607668"/>
                    <a:ext cx="572239" cy="30348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Rectangle 61"/>
            <p:cNvSpPr/>
            <p:nvPr/>
          </p:nvSpPr>
          <p:spPr>
            <a:xfrm>
              <a:off x="9982187" y="2961480"/>
              <a:ext cx="311245" cy="309121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9980690" y="3017846"/>
              <a:ext cx="323538" cy="197875"/>
              <a:chOff x="6894583" y="2931319"/>
              <a:chExt cx="216000" cy="21042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7003256" y="2933458"/>
                <a:ext cx="0" cy="20828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6894583" y="3035217"/>
                <a:ext cx="2160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7042057" y="2931319"/>
                <a:ext cx="63599" cy="10389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6900661" y="3035217"/>
                <a:ext cx="63599" cy="10389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531"/>
                <p:cNvSpPr txBox="1"/>
                <p:nvPr/>
              </p:nvSpPr>
              <p:spPr>
                <a:xfrm>
                  <a:off x="10351551" y="2760537"/>
                  <a:ext cx="49748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5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551" y="2760537"/>
                  <a:ext cx="497484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>
            <a:xfrm>
              <a:off x="10992440" y="3263701"/>
              <a:ext cx="0" cy="292603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</p:cxnSp>
        <p:sp>
          <p:nvSpPr>
            <p:cNvPr id="67" name="Arc 66"/>
            <p:cNvSpPr/>
            <p:nvPr/>
          </p:nvSpPr>
          <p:spPr>
            <a:xfrm>
              <a:off x="9624633" y="3107678"/>
              <a:ext cx="1376568" cy="1360850"/>
            </a:xfrm>
            <a:prstGeom prst="arc">
              <a:avLst>
                <a:gd name="adj1" fmla="val 16200000"/>
                <a:gd name="adj2" fmla="val 10545316"/>
              </a:avLst>
            </a:prstGeom>
            <a:noFill/>
            <a:ln w="82550" cap="flat" cmpd="sng" algn="ctr">
              <a:solidFill>
                <a:srgbClr val="DBACEE"/>
              </a:solidFill>
              <a:prstDash val="solid"/>
              <a:miter lim="800000"/>
              <a:tailEnd type="stealth" w="med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532"/>
                <p:cNvSpPr txBox="1"/>
                <p:nvPr/>
              </p:nvSpPr>
              <p:spPr>
                <a:xfrm>
                  <a:off x="10362086" y="3610840"/>
                  <a:ext cx="9247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5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086" y="3610840"/>
                  <a:ext cx="924792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15</a:t>
            </a:fld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7090" y="1726986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187756" y="1677945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1427599" y="3482147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Deep </a:t>
            </a:r>
            <a:r>
              <a:rPr lang="nl-NL" dirty="0" err="1"/>
              <a:t>unfolding</a:t>
            </a:r>
            <a:r>
              <a:rPr lang="nl-NL" dirty="0"/>
              <a:t>/</a:t>
            </a:r>
            <a:r>
              <a:rPr lang="nl-NL" dirty="0" err="1"/>
              <a:t>unrolling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16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680031" y="3319675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646693" y="3479766"/>
            <a:ext cx="1699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300675" y="2510423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36128" y="3248770"/>
            <a:ext cx="880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294" y="3036209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2091894" y="2149881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377211" y="4621994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Iterative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some signal structure</a:t>
            </a:r>
            <a:endParaRPr lang="en-US" sz="2000" b="1" i="1" dirty="0"/>
          </a:p>
        </p:txBody>
      </p:sp>
      <p:sp>
        <p:nvSpPr>
          <p:cNvPr id="62" name="Right Arrow 61"/>
          <p:cNvSpPr/>
          <p:nvPr/>
        </p:nvSpPr>
        <p:spPr>
          <a:xfrm>
            <a:off x="4005158" y="3331856"/>
            <a:ext cx="1688869" cy="4642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429441" y="2954205"/>
                <a:ext cx="29879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“Unfold”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iterations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441" y="2954205"/>
                <a:ext cx="29879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224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624627" y="3346119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768889" y="3115194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89" y="3115194"/>
                <a:ext cx="952500" cy="571500"/>
              </a:xfrm>
              <a:prstGeom prst="rect">
                <a:avLst/>
              </a:prstGeom>
              <a:blipFill rotWithShape="0">
                <a:blip r:embed="rId6"/>
                <a:stretch>
                  <a:fillRect b="-206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7259785" y="2536867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237347" y="3989701"/>
            <a:ext cx="4619339" cy="461665"/>
            <a:chOff x="6129347" y="3347693"/>
            <a:chExt cx="4619339" cy="461665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6345181" y="3608135"/>
              <a:ext cx="44035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129347" y="3381060"/>
              <a:ext cx="422549" cy="404004"/>
            </a:xfrm>
            <a:prstGeom prst="ellipse">
              <a:avLst/>
            </a:prstGeom>
            <a:solidFill>
              <a:srgbClr val="A9D5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173465" y="3347693"/>
                  <a:ext cx="7086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465" y="3347693"/>
                  <a:ext cx="708660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64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Oval 70"/>
          <p:cNvSpPr/>
          <p:nvPr/>
        </p:nvSpPr>
        <p:spPr>
          <a:xfrm>
            <a:off x="7036490" y="2176325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020524" y="2097394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24" y="2097394"/>
                <a:ext cx="70866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 flipV="1">
            <a:off x="7257681" y="3682255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8069192" y="2172073"/>
            <a:ext cx="952500" cy="2085283"/>
            <a:chOff x="8549526" y="2490480"/>
            <a:chExt cx="952500" cy="2085283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9025776" y="3997436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9025776" y="2863660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8805874" y="2490480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8549526" y="3433601"/>
                  <a:ext cx="952500" cy="571500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526" y="3433601"/>
                  <a:ext cx="952500" cy="5715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6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316468" y="2093142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68" y="2093142"/>
                <a:ext cx="70866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/>
          <p:cNvGrpSpPr/>
          <p:nvPr/>
        </p:nvGrpSpPr>
        <p:grpSpPr>
          <a:xfrm>
            <a:off x="9894414" y="2179748"/>
            <a:ext cx="952500" cy="2085283"/>
            <a:chOff x="8549526" y="2490480"/>
            <a:chExt cx="952500" cy="2085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/>
                <p:cNvSpPr/>
                <p:nvPr/>
              </p:nvSpPr>
              <p:spPr>
                <a:xfrm>
                  <a:off x="8549526" y="3424076"/>
                  <a:ext cx="952500" cy="571500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526" y="3424076"/>
                  <a:ext cx="952500" cy="5715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12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/>
            <p:nvPr/>
          </p:nvCxnSpPr>
          <p:spPr>
            <a:xfrm flipV="1">
              <a:off x="9025776" y="3997436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9025776" y="2863660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8805874" y="2490480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>
            <a:stCxn id="65" idx="3"/>
            <a:endCxn id="74" idx="1"/>
          </p:cNvCxnSpPr>
          <p:nvPr/>
        </p:nvCxnSpPr>
        <p:spPr>
          <a:xfrm>
            <a:off x="7721389" y="3400944"/>
            <a:ext cx="3478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4" idx="3"/>
            <a:endCxn id="89" idx="1"/>
          </p:cNvCxnSpPr>
          <p:nvPr/>
        </p:nvCxnSpPr>
        <p:spPr>
          <a:xfrm flipV="1">
            <a:off x="9021692" y="3399094"/>
            <a:ext cx="872722" cy="185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0100154" y="2122087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154" y="2122087"/>
                <a:ext cx="70866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/>
          <p:cNvSpPr txBox="1"/>
          <p:nvPr/>
        </p:nvSpPr>
        <p:spPr>
          <a:xfrm>
            <a:off x="6923444" y="4626658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unfolded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some signal structure</a:t>
            </a:r>
            <a:endParaRPr lang="en-US" sz="2000" b="1" i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594180" y="1063794"/>
            <a:ext cx="87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Explicit embedding of structural signal priors in deep networks</a:t>
            </a:r>
          </a:p>
        </p:txBody>
      </p:sp>
    </p:spTree>
    <p:extLst>
      <p:ext uri="{BB962C8B-B14F-4D97-AF65-F5344CB8AC3E}">
        <p14:creationId xmlns:p14="http://schemas.microsoft.com/office/powerpoint/2010/main" val="377879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1427599" y="3482147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unfolding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17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94180" y="1063794"/>
            <a:ext cx="87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Explicit embedding of structural signal priors in deep networks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80031" y="3319675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646693" y="3479766"/>
            <a:ext cx="1699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300675" y="2510423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36128" y="3248770"/>
            <a:ext cx="880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294" y="3036209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2091894" y="2149881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/>
          <p:cNvSpPr/>
          <p:nvPr/>
        </p:nvSpPr>
        <p:spPr>
          <a:xfrm>
            <a:off x="4005158" y="3331856"/>
            <a:ext cx="1688869" cy="4642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429441" y="2954205"/>
                <a:ext cx="29879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“Unfold”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iterations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441" y="2954205"/>
                <a:ext cx="29879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224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624627" y="3346119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768889" y="3115194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89" y="3115194"/>
                <a:ext cx="952500" cy="571500"/>
              </a:xfrm>
              <a:prstGeom prst="rect">
                <a:avLst/>
              </a:prstGeom>
              <a:blipFill rotWithShape="0">
                <a:blip r:embed="rId6"/>
                <a:stretch>
                  <a:fillRect l="-5625" b="-103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7259785" y="2536867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237347" y="3989701"/>
            <a:ext cx="4619339" cy="461665"/>
            <a:chOff x="6129347" y="3347693"/>
            <a:chExt cx="4619339" cy="461665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6345181" y="3608135"/>
              <a:ext cx="44035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129347" y="3381060"/>
              <a:ext cx="422549" cy="404004"/>
            </a:xfrm>
            <a:prstGeom prst="ellipse">
              <a:avLst/>
            </a:prstGeom>
            <a:solidFill>
              <a:srgbClr val="A9D5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173465" y="3347693"/>
                  <a:ext cx="7086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465" y="3347693"/>
                  <a:ext cx="708660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64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Oval 70"/>
          <p:cNvSpPr/>
          <p:nvPr/>
        </p:nvSpPr>
        <p:spPr>
          <a:xfrm>
            <a:off x="7036490" y="2176325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020524" y="2097394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24" y="2097394"/>
                <a:ext cx="70866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 flipV="1">
            <a:off x="7257681" y="3682255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8069192" y="2172073"/>
            <a:ext cx="952500" cy="2085283"/>
            <a:chOff x="8549526" y="2490480"/>
            <a:chExt cx="952500" cy="2085283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9025776" y="3997436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9025776" y="2863660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8805874" y="2490480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8549526" y="3433601"/>
                  <a:ext cx="952500" cy="571500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526" y="3433601"/>
                  <a:ext cx="952500" cy="5715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660" b="-103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316468" y="2093142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68" y="2093142"/>
                <a:ext cx="70866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/>
          <p:cNvGrpSpPr/>
          <p:nvPr/>
        </p:nvGrpSpPr>
        <p:grpSpPr>
          <a:xfrm>
            <a:off x="9894414" y="2179748"/>
            <a:ext cx="962272" cy="2085283"/>
            <a:chOff x="8549526" y="2490480"/>
            <a:chExt cx="962272" cy="2085283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9025776" y="3997436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9025776" y="2863660"/>
              <a:ext cx="0" cy="578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8805874" y="2490480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/>
                <p:cNvSpPr/>
                <p:nvPr/>
              </p:nvSpPr>
              <p:spPr>
                <a:xfrm>
                  <a:off x="8549526" y="3424076"/>
                  <a:ext cx="962272" cy="571500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sub>
                        </m:sSub>
                        <m: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526" y="3424076"/>
                  <a:ext cx="962272" cy="5715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453" b="-208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Straight Arrow Connector 92"/>
          <p:cNvCxnSpPr>
            <a:stCxn id="65" idx="3"/>
            <a:endCxn id="74" idx="1"/>
          </p:cNvCxnSpPr>
          <p:nvPr/>
        </p:nvCxnSpPr>
        <p:spPr>
          <a:xfrm>
            <a:off x="7721389" y="3400944"/>
            <a:ext cx="3478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4" idx="3"/>
            <a:endCxn id="89" idx="1"/>
          </p:cNvCxnSpPr>
          <p:nvPr/>
        </p:nvCxnSpPr>
        <p:spPr>
          <a:xfrm flipV="1">
            <a:off x="9021692" y="3399094"/>
            <a:ext cx="872722" cy="185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0109679" y="2103037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679" y="2103037"/>
                <a:ext cx="708660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/>
          <p:cNvSpPr txBox="1"/>
          <p:nvPr/>
        </p:nvSpPr>
        <p:spPr>
          <a:xfrm>
            <a:off x="6923444" y="4627399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unfolded model-based algorithm </a:t>
            </a:r>
          </a:p>
          <a:p>
            <a:pPr algn="ctr"/>
            <a:r>
              <a:rPr lang="en-GB" sz="2000" b="1" i="1" dirty="0"/>
              <a:t>with learned parameters </a:t>
            </a:r>
            <a:r>
              <a:rPr lang="en-GB" sz="2000" i="1" dirty="0"/>
              <a:t>that </a:t>
            </a:r>
            <a:r>
              <a:rPr lang="en-GB" sz="2000" b="1" i="1" dirty="0"/>
              <a:t>leverages some signal structure</a:t>
            </a:r>
            <a:endParaRPr lang="en-US" sz="2000" b="1" i="1" dirty="0"/>
          </a:p>
        </p:txBody>
      </p:sp>
      <p:sp>
        <p:nvSpPr>
          <p:cNvPr id="44" name="TextBox 60">
            <a:extLst>
              <a:ext uri="{FF2B5EF4-FFF2-40B4-BE49-F238E27FC236}">
                <a16:creationId xmlns:a16="http://schemas.microsoft.com/office/drawing/2014/main" id="{61186926-5B3A-4F22-A6D2-A9331C873C8A}"/>
              </a:ext>
            </a:extLst>
          </p:cNvPr>
          <p:cNvSpPr txBox="1"/>
          <p:nvPr/>
        </p:nvSpPr>
        <p:spPr>
          <a:xfrm>
            <a:off x="377211" y="4621994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Iterative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some signal structure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67559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1427599" y="3482147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unfolding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18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94180" y="1063794"/>
            <a:ext cx="759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sparse coding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80031" y="3319675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646693" y="3479766"/>
            <a:ext cx="1699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300675" y="2510423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36128" y="3248770"/>
            <a:ext cx="880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294" y="3036209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2091894" y="2149881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361186" y="2045083"/>
            <a:ext cx="4885461" cy="1821797"/>
            <a:chOff x="3868014" y="2162581"/>
            <a:chExt cx="4885461" cy="1821797"/>
          </a:xfrm>
        </p:grpSpPr>
        <p:sp>
          <p:nvSpPr>
            <p:cNvPr id="6" name="Rounded Rectangle 5"/>
            <p:cNvSpPr/>
            <p:nvPr/>
          </p:nvSpPr>
          <p:spPr>
            <a:xfrm>
              <a:off x="3868014" y="2162581"/>
              <a:ext cx="4885461" cy="1821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acc>
                                  <m:accPr>
                                    <m:chr m:val="̂"/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2000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  <m:r>
                                  <a:rPr lang="nl-NL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nl-NL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nl-NL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6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nl-NL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3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with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dirty="0"/>
                    <a:t> being sparse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2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/>
            <p:cNvSpPr txBox="1"/>
            <p:nvPr/>
          </p:nvSpPr>
          <p:spPr>
            <a:xfrm>
              <a:off x="4200160" y="2272158"/>
              <a:ext cx="3581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Sparse coding problem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Find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nl-NL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603705" y="1447757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applications: </a:t>
            </a:r>
            <a:r>
              <a:rPr lang="en-GB" dirty="0" err="1"/>
              <a:t>denoising</a:t>
            </a:r>
            <a:r>
              <a:rPr lang="en-GB" dirty="0"/>
              <a:t>, compressed sensing, image reconstruction, super-resolution, 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705975" y="2532961"/>
            <a:ext cx="2534793" cy="3037259"/>
            <a:chOff x="9705975" y="2532961"/>
            <a:chExt cx="2534793" cy="3037259"/>
          </a:xfrm>
        </p:grpSpPr>
        <p:grpSp>
          <p:nvGrpSpPr>
            <p:cNvPr id="12" name="Group 11"/>
            <p:cNvGrpSpPr/>
            <p:nvPr/>
          </p:nvGrpSpPr>
          <p:grpSpPr>
            <a:xfrm>
              <a:off x="9705975" y="2765012"/>
              <a:ext cx="2534793" cy="2805208"/>
              <a:chOff x="599176" y="1403712"/>
              <a:chExt cx="4171285" cy="4616284"/>
            </a:xfrm>
          </p:grpSpPr>
          <p:cxnSp>
            <p:nvCxnSpPr>
              <p:cNvPr id="164" name="Straight Arrow Connector 163"/>
              <p:cNvCxnSpPr/>
              <p:nvPr/>
            </p:nvCxnSpPr>
            <p:spPr>
              <a:xfrm flipV="1">
                <a:off x="2027926" y="1717973"/>
                <a:ext cx="0" cy="429812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599176" y="4652754"/>
                <a:ext cx="36576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857087" y="4634034"/>
                    <a:ext cx="666749" cy="381000"/>
                  </a:xfrm>
                  <a:prstGeom prst="rect">
                    <a:avLst/>
                  </a:prstGeom>
                </p:spPr>
                <p:txBody>
                  <a:bodyPr wrap="square" rtlCol="0" anchor="t">
                    <a:no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0000"/>
                      </a:solidFill>
                      <a:ea typeface="ヒラギノ角ゴ Pro W3" pitchFamily="124" charset="-128"/>
                    </a:endParaRPr>
                  </a:p>
                </p:txBody>
              </p:sp>
            </mc:Choice>
            <mc:Fallback xmlns="">
              <p:sp>
                <p:nvSpPr>
                  <p:cNvPr id="166" name="TextBox 1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7087" y="4634034"/>
                    <a:ext cx="666749" cy="38100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7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/>
                  <p:cNvSpPr txBox="1"/>
                  <p:nvPr/>
                </p:nvSpPr>
                <p:spPr>
                  <a:xfrm>
                    <a:off x="2060384" y="1403712"/>
                    <a:ext cx="666749" cy="381000"/>
                  </a:xfrm>
                  <a:prstGeom prst="rect">
                    <a:avLst/>
                  </a:prstGeom>
                </p:spPr>
                <p:txBody>
                  <a:bodyPr wrap="square" rtlCol="0" anchor="t">
                    <a:no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0000"/>
                      </a:solidFill>
                      <a:ea typeface="ヒラギノ角ゴ Pro W3" pitchFamily="124" charset="-128"/>
                    </a:endParaRPr>
                  </a:p>
                </p:txBody>
              </p:sp>
            </mc:Choice>
            <mc:Fallback xmlns="">
              <p:sp>
                <p:nvSpPr>
                  <p:cNvPr id="167" name="TextBox 1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0384" y="1403712"/>
                    <a:ext cx="666749" cy="3810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7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8" name="Group 167"/>
              <p:cNvGrpSpPr/>
              <p:nvPr/>
            </p:nvGrpSpPr>
            <p:grpSpPr>
              <a:xfrm rot="634322">
                <a:off x="636869" y="2477986"/>
                <a:ext cx="4133592" cy="1277671"/>
                <a:chOff x="11916547" y="-737755"/>
                <a:chExt cx="4133592" cy="1277671"/>
              </a:xfrm>
            </p:grpSpPr>
            <p:sp>
              <p:nvSpPr>
                <p:cNvPr id="169" name="Oval 168"/>
                <p:cNvSpPr/>
                <p:nvPr/>
              </p:nvSpPr>
              <p:spPr>
                <a:xfrm rot="1543738">
                  <a:off x="12906366" y="-512090"/>
                  <a:ext cx="2141077" cy="69825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 rot="1543738">
                  <a:off x="12409736" y="-640640"/>
                  <a:ext cx="3122880" cy="1018436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543738">
                  <a:off x="11916547" y="-737755"/>
                  <a:ext cx="4133592" cy="127767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 rot="1543738">
                  <a:off x="13290358" y="-385939"/>
                  <a:ext cx="1296301" cy="42275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766187" y="3404816"/>
                <a:ext cx="2513461" cy="2495877"/>
                <a:chOff x="766187" y="3404816"/>
                <a:chExt cx="2513461" cy="2495877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773293" y="3404816"/>
                  <a:ext cx="1252728" cy="125423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178" name="Group 177"/>
                <p:cNvGrpSpPr/>
                <p:nvPr/>
              </p:nvGrpSpPr>
              <p:grpSpPr>
                <a:xfrm>
                  <a:off x="766187" y="3406140"/>
                  <a:ext cx="2513461" cy="2494553"/>
                  <a:chOff x="766187" y="3406140"/>
                  <a:chExt cx="2513461" cy="2494553"/>
                </a:xfrm>
              </p:grpSpPr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2026920" y="3406140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 flipH="1">
                    <a:off x="2019814" y="4646459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>
                  <a:xfrm>
                    <a:off x="766187" y="4645135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81"/>
                  <p:cNvSpPr/>
                  <p:nvPr/>
                </p:nvSpPr>
                <p:spPr>
                  <a:xfrm>
                    <a:off x="2265569" y="5589064"/>
                    <a:ext cx="1049799" cy="4309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ea typeface="ヒラギノ角ゴ Pro W3" pitchFamily="124" charset="-128"/>
                      </a:rPr>
                      <a:t> - ball</a:t>
                    </a:r>
                  </a:p>
                </p:txBody>
              </p:sp>
            </mc:Choice>
            <mc:Fallback xmlns="">
              <p:sp>
                <p:nvSpPr>
                  <p:cNvPr id="182" name="Rectangle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5569" y="5589064"/>
                    <a:ext cx="1049799" cy="4309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2326" r="-5714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3" name="TextBox 182"/>
              <p:cNvSpPr txBox="1"/>
              <p:nvPr/>
            </p:nvSpPr>
            <p:spPr>
              <a:xfrm>
                <a:off x="2037481" y="4611576"/>
                <a:ext cx="853520" cy="590150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rgbClr val="000000"/>
                    </a:solidFill>
                    <a:ea typeface="ヒラギノ角ゴ Pro W3" pitchFamily="124" charset="-128"/>
                  </a:rPr>
                  <a:t>0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871707" y="2532961"/>
              <a:ext cx="2003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Some intuition:</a:t>
              </a:r>
              <a:endParaRPr lang="en-US" i="1" dirty="0"/>
            </a:p>
          </p:txBody>
        </p:sp>
      </p:grpSp>
      <p:sp>
        <p:nvSpPr>
          <p:cNvPr id="46" name="TextBox 60">
            <a:extLst>
              <a:ext uri="{FF2B5EF4-FFF2-40B4-BE49-F238E27FC236}">
                <a16:creationId xmlns:a16="http://schemas.microsoft.com/office/drawing/2014/main" id="{CA9AE849-448C-4147-AC96-6732881E738F}"/>
              </a:ext>
            </a:extLst>
          </p:cNvPr>
          <p:cNvSpPr txBox="1"/>
          <p:nvPr/>
        </p:nvSpPr>
        <p:spPr>
          <a:xfrm>
            <a:off x="377211" y="4621994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Iterative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signal sparsity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0998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/>
          <p:nvPr/>
        </p:nvSpPr>
        <p:spPr>
          <a:xfrm>
            <a:off x="4748929" y="5526854"/>
            <a:ext cx="333552" cy="333675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771848" y="4993727"/>
            <a:ext cx="333552" cy="333675"/>
          </a:xfrm>
          <a:prstGeom prst="ellipse">
            <a:avLst/>
          </a:prstGeom>
          <a:solidFill>
            <a:srgbClr val="E1F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427599" y="3482147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unfolding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19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94180" y="1063794"/>
            <a:ext cx="759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sparse coding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80031" y="3319675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646693" y="3479766"/>
            <a:ext cx="1699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300675" y="2510423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36128" y="3248770"/>
            <a:ext cx="880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294" y="3036209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2091894" y="2149881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361186" y="2045083"/>
            <a:ext cx="4885461" cy="1821797"/>
            <a:chOff x="3868014" y="2162581"/>
            <a:chExt cx="4885461" cy="1821797"/>
          </a:xfrm>
        </p:grpSpPr>
        <p:sp>
          <p:nvSpPr>
            <p:cNvPr id="6" name="Rounded Rectangle 5"/>
            <p:cNvSpPr/>
            <p:nvPr/>
          </p:nvSpPr>
          <p:spPr>
            <a:xfrm>
              <a:off x="3868014" y="2162581"/>
              <a:ext cx="4885461" cy="1821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acc>
                                  <m:accPr>
                                    <m:chr m:val="̂"/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2000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  <m:r>
                                  <a:rPr lang="nl-NL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nl-NL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nl-NL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6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nl-NL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3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with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dirty="0"/>
                    <a:t> being sparse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2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/>
            <p:cNvSpPr txBox="1"/>
            <p:nvPr/>
          </p:nvSpPr>
          <p:spPr>
            <a:xfrm>
              <a:off x="4200160" y="2272158"/>
              <a:ext cx="3581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Sparse coding problem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Find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nl-NL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603705" y="1447757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applications: </a:t>
            </a:r>
            <a:r>
              <a:rPr lang="en-GB" dirty="0" err="1"/>
              <a:t>denoising</a:t>
            </a:r>
            <a:r>
              <a:rPr lang="en-GB" dirty="0"/>
              <a:t>, compressed sensing, image reconstruction, super-resolution, …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66117" y="4151272"/>
            <a:ext cx="511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Proximal gradient methods</a:t>
            </a:r>
          </a:p>
          <a:p>
            <a:r>
              <a:rPr lang="en-US" sz="1600" i="1" dirty="0"/>
              <a:t>Iterative shrinkage and thresholding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705975" y="2532961"/>
            <a:ext cx="2534793" cy="3037259"/>
            <a:chOff x="9705975" y="2532961"/>
            <a:chExt cx="2534793" cy="3037259"/>
          </a:xfrm>
        </p:grpSpPr>
        <p:grpSp>
          <p:nvGrpSpPr>
            <p:cNvPr id="12" name="Group 11"/>
            <p:cNvGrpSpPr/>
            <p:nvPr/>
          </p:nvGrpSpPr>
          <p:grpSpPr>
            <a:xfrm>
              <a:off x="9705975" y="2765012"/>
              <a:ext cx="2534793" cy="2805208"/>
              <a:chOff x="599176" y="1403712"/>
              <a:chExt cx="4171285" cy="4616284"/>
            </a:xfrm>
          </p:grpSpPr>
          <p:cxnSp>
            <p:nvCxnSpPr>
              <p:cNvPr id="164" name="Straight Arrow Connector 163"/>
              <p:cNvCxnSpPr/>
              <p:nvPr/>
            </p:nvCxnSpPr>
            <p:spPr>
              <a:xfrm flipV="1">
                <a:off x="2027926" y="1717973"/>
                <a:ext cx="0" cy="429812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599176" y="4652754"/>
                <a:ext cx="36576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857087" y="4634034"/>
                    <a:ext cx="666749" cy="381000"/>
                  </a:xfrm>
                  <a:prstGeom prst="rect">
                    <a:avLst/>
                  </a:prstGeom>
                </p:spPr>
                <p:txBody>
                  <a:bodyPr wrap="square" rtlCol="0" anchor="t">
                    <a:no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0000"/>
                      </a:solidFill>
                      <a:ea typeface="ヒラギノ角ゴ Pro W3" pitchFamily="124" charset="-128"/>
                    </a:endParaRPr>
                  </a:p>
                </p:txBody>
              </p:sp>
            </mc:Choice>
            <mc:Fallback xmlns="">
              <p:sp>
                <p:nvSpPr>
                  <p:cNvPr id="166" name="TextBox 1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7087" y="4634034"/>
                    <a:ext cx="666749" cy="38100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7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/>
                  <p:cNvSpPr txBox="1"/>
                  <p:nvPr/>
                </p:nvSpPr>
                <p:spPr>
                  <a:xfrm>
                    <a:off x="2060384" y="1403712"/>
                    <a:ext cx="666749" cy="381000"/>
                  </a:xfrm>
                  <a:prstGeom prst="rect">
                    <a:avLst/>
                  </a:prstGeom>
                </p:spPr>
                <p:txBody>
                  <a:bodyPr wrap="square" rtlCol="0" anchor="t">
                    <a:no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0000"/>
                      </a:solidFill>
                      <a:ea typeface="ヒラギノ角ゴ Pro W3" pitchFamily="124" charset="-128"/>
                    </a:endParaRPr>
                  </a:p>
                </p:txBody>
              </p:sp>
            </mc:Choice>
            <mc:Fallback xmlns="">
              <p:sp>
                <p:nvSpPr>
                  <p:cNvPr id="167" name="TextBox 1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0384" y="1403712"/>
                    <a:ext cx="666749" cy="3810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7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8" name="Group 167"/>
              <p:cNvGrpSpPr/>
              <p:nvPr/>
            </p:nvGrpSpPr>
            <p:grpSpPr>
              <a:xfrm rot="634322">
                <a:off x="636869" y="2477986"/>
                <a:ext cx="4133592" cy="1277671"/>
                <a:chOff x="11916547" y="-737755"/>
                <a:chExt cx="4133592" cy="1277671"/>
              </a:xfrm>
            </p:grpSpPr>
            <p:sp>
              <p:nvSpPr>
                <p:cNvPr id="169" name="Oval 168"/>
                <p:cNvSpPr/>
                <p:nvPr/>
              </p:nvSpPr>
              <p:spPr>
                <a:xfrm rot="1543738">
                  <a:off x="12906366" y="-512090"/>
                  <a:ext cx="2141077" cy="69825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 rot="1543738">
                  <a:off x="12409736" y="-640640"/>
                  <a:ext cx="3122880" cy="1018436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543738">
                  <a:off x="11916547" y="-737755"/>
                  <a:ext cx="4133592" cy="127767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 rot="1543738">
                  <a:off x="13290358" y="-385939"/>
                  <a:ext cx="1296301" cy="42275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766187" y="3404816"/>
                <a:ext cx="2513461" cy="2495877"/>
                <a:chOff x="766187" y="3404816"/>
                <a:chExt cx="2513461" cy="2495877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773293" y="3404816"/>
                  <a:ext cx="1252728" cy="125423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178" name="Group 177"/>
                <p:cNvGrpSpPr/>
                <p:nvPr/>
              </p:nvGrpSpPr>
              <p:grpSpPr>
                <a:xfrm>
                  <a:off x="766187" y="3406140"/>
                  <a:ext cx="2513461" cy="2494553"/>
                  <a:chOff x="766187" y="3406140"/>
                  <a:chExt cx="2513461" cy="2494553"/>
                </a:xfrm>
              </p:grpSpPr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2026920" y="3406140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 flipH="1">
                    <a:off x="2019814" y="4646459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>
                  <a:xfrm>
                    <a:off x="766187" y="4645135"/>
                    <a:ext cx="1252728" cy="1254234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81"/>
                  <p:cNvSpPr/>
                  <p:nvPr/>
                </p:nvSpPr>
                <p:spPr>
                  <a:xfrm>
                    <a:off x="2265569" y="5589064"/>
                    <a:ext cx="1049799" cy="4309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nl-NL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ea typeface="ヒラギノ角ゴ Pro W3" pitchFamily="124" charset="-128"/>
                      </a:rPr>
                      <a:t> - ball</a:t>
                    </a:r>
                  </a:p>
                </p:txBody>
              </p:sp>
            </mc:Choice>
            <mc:Fallback xmlns="">
              <p:sp>
                <p:nvSpPr>
                  <p:cNvPr id="182" name="Rectangle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5569" y="5589064"/>
                    <a:ext cx="1049799" cy="4309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2326" r="-5714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3" name="TextBox 182"/>
              <p:cNvSpPr txBox="1"/>
              <p:nvPr/>
            </p:nvSpPr>
            <p:spPr>
              <a:xfrm>
                <a:off x="2037481" y="4611576"/>
                <a:ext cx="853520" cy="590150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rgbClr val="000000"/>
                    </a:solidFill>
                    <a:ea typeface="ヒラギノ角ゴ Pro W3" pitchFamily="124" charset="-128"/>
                  </a:rPr>
                  <a:t>0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871707" y="2532961"/>
              <a:ext cx="2003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Some intuition:</a:t>
              </a:r>
              <a:endParaRPr lang="en-US" i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59528" y="4773677"/>
            <a:ext cx="460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Take a gradient step towards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Move it in the proximity 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32337" y="4974678"/>
                <a:ext cx="1685525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nl-NL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nl-NL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37" y="4974678"/>
                <a:ext cx="1685525" cy="373051"/>
              </a:xfrm>
              <a:prstGeom prst="rect">
                <a:avLst/>
              </a:prstGeom>
              <a:blipFill rotWithShape="0"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753141" y="5524602"/>
                <a:ext cx="1259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141" y="5524602"/>
                <a:ext cx="125938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11163301" y="4171950"/>
            <a:ext cx="57149" cy="20002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124409" y="4342058"/>
            <a:ext cx="72000" cy="636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>
            <a:off x="11069197" y="4178310"/>
            <a:ext cx="151254" cy="12677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11079653" y="4059875"/>
            <a:ext cx="44756" cy="23359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H="1">
            <a:off x="10949892" y="4074906"/>
            <a:ext cx="174517" cy="124158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10966252" y="4002228"/>
            <a:ext cx="62739" cy="18222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>
            <a:off x="10862310" y="4015357"/>
            <a:ext cx="167724" cy="11932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10872320" y="3949133"/>
            <a:ext cx="56286" cy="18301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10806566" y="3956389"/>
            <a:ext cx="116293" cy="14416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10808787" y="3918273"/>
            <a:ext cx="82727" cy="17827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 flipV="1">
            <a:off x="10568820" y="3911708"/>
            <a:ext cx="321771" cy="1055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10584793" y="3832511"/>
            <a:ext cx="159407" cy="9929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10575351" y="3838847"/>
            <a:ext cx="163282" cy="13278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10534630" y="3807016"/>
            <a:ext cx="72000" cy="636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0">
            <a:extLst>
              <a:ext uri="{FF2B5EF4-FFF2-40B4-BE49-F238E27FC236}">
                <a16:creationId xmlns:a16="http://schemas.microsoft.com/office/drawing/2014/main" id="{D75F745D-193E-4032-8687-97BBC742605B}"/>
              </a:ext>
            </a:extLst>
          </p:cNvPr>
          <p:cNvSpPr txBox="1"/>
          <p:nvPr/>
        </p:nvSpPr>
        <p:spPr>
          <a:xfrm>
            <a:off x="377211" y="4621994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Iterative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signal sparsity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0596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5007" y="1779456"/>
            <a:ext cx="4552229" cy="3617558"/>
            <a:chOff x="8981808" y="2436941"/>
            <a:chExt cx="3309850" cy="2630266"/>
          </a:xfrm>
        </p:grpSpPr>
        <p:pic>
          <p:nvPicPr>
            <p:cNvPr id="7" name="Picture 2" descr="Afbeeldingsresultaat voor convolution illustration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317" y="2446429"/>
              <a:ext cx="2305583" cy="262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987219" y="2436941"/>
              <a:ext cx="1778000" cy="335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feature map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13658" y="4673301"/>
              <a:ext cx="1778000" cy="335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Input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81808" y="3584239"/>
              <a:ext cx="1778000" cy="335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kernel</a:t>
              </a:r>
              <a:endParaRPr lang="en-US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9935" y="1433966"/>
            <a:ext cx="284400" cy="3775327"/>
            <a:chOff x="6181400" y="1765854"/>
            <a:chExt cx="284400" cy="37753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6181400" y="2111423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81400" y="247099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81400" y="283056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81400" y="3190130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81400" y="3549699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81400" y="388540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181400" y="423097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81400" y="457188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81400" y="4914848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81400" y="525781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181400" y="176585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574923" y="1433966"/>
            <a:ext cx="284400" cy="3775327"/>
            <a:chOff x="6181400" y="1765854"/>
            <a:chExt cx="284400" cy="37753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6181400" y="2111423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181400" y="247099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181400" y="283056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81400" y="3190130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81400" y="3549699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181400" y="388540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81400" y="423097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181400" y="457188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181400" y="4914848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81400" y="525781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181400" y="176585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>
            <a:stCxn id="23" idx="6"/>
            <a:endCxn id="27" idx="2"/>
          </p:cNvCxnSpPr>
          <p:nvPr/>
        </p:nvCxnSpPr>
        <p:spPr>
          <a:xfrm>
            <a:off x="5944335" y="1575651"/>
            <a:ext cx="630588" cy="705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6" idx="6"/>
            <a:endCxn id="27" idx="2"/>
          </p:cNvCxnSpPr>
          <p:nvPr/>
        </p:nvCxnSpPr>
        <p:spPr>
          <a:xfrm flipV="1">
            <a:off x="5944335" y="2280789"/>
            <a:ext cx="630588" cy="719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5" idx="6"/>
            <a:endCxn id="27" idx="2"/>
          </p:cNvCxnSpPr>
          <p:nvPr/>
        </p:nvCxnSpPr>
        <p:spPr>
          <a:xfrm flipV="1">
            <a:off x="5944335" y="2280789"/>
            <a:ext cx="630588" cy="359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4" idx="6"/>
            <a:endCxn id="27" idx="2"/>
          </p:cNvCxnSpPr>
          <p:nvPr/>
        </p:nvCxnSpPr>
        <p:spPr>
          <a:xfrm>
            <a:off x="5944335" y="2280789"/>
            <a:ext cx="630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3" idx="6"/>
            <a:endCxn id="27" idx="2"/>
          </p:cNvCxnSpPr>
          <p:nvPr/>
        </p:nvCxnSpPr>
        <p:spPr>
          <a:xfrm>
            <a:off x="5944335" y="1921220"/>
            <a:ext cx="630588" cy="359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6"/>
            <a:endCxn id="27" idx="2"/>
          </p:cNvCxnSpPr>
          <p:nvPr/>
        </p:nvCxnSpPr>
        <p:spPr>
          <a:xfrm flipV="1">
            <a:off x="5944335" y="2280789"/>
            <a:ext cx="630588" cy="1078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6"/>
            <a:endCxn id="27" idx="2"/>
          </p:cNvCxnSpPr>
          <p:nvPr/>
        </p:nvCxnSpPr>
        <p:spPr>
          <a:xfrm flipV="1">
            <a:off x="5944335" y="2280789"/>
            <a:ext cx="630588" cy="1414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9" idx="6"/>
            <a:endCxn id="27" idx="2"/>
          </p:cNvCxnSpPr>
          <p:nvPr/>
        </p:nvCxnSpPr>
        <p:spPr>
          <a:xfrm flipV="1">
            <a:off x="5944335" y="2280789"/>
            <a:ext cx="630588" cy="1759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0" idx="6"/>
            <a:endCxn id="27" idx="2"/>
          </p:cNvCxnSpPr>
          <p:nvPr/>
        </p:nvCxnSpPr>
        <p:spPr>
          <a:xfrm flipV="1">
            <a:off x="5944335" y="2280789"/>
            <a:ext cx="630588" cy="2100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1" idx="6"/>
            <a:endCxn id="27" idx="2"/>
          </p:cNvCxnSpPr>
          <p:nvPr/>
        </p:nvCxnSpPr>
        <p:spPr>
          <a:xfrm flipV="1">
            <a:off x="5944335" y="2280789"/>
            <a:ext cx="630588" cy="2443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2" idx="6"/>
            <a:endCxn id="27" idx="2"/>
          </p:cNvCxnSpPr>
          <p:nvPr/>
        </p:nvCxnSpPr>
        <p:spPr>
          <a:xfrm flipV="1">
            <a:off x="5944335" y="2280789"/>
            <a:ext cx="630588" cy="278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23087" y="4576898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etc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8353694" y="1433966"/>
            <a:ext cx="284400" cy="3775327"/>
            <a:chOff x="6181400" y="1765854"/>
            <a:chExt cx="284400" cy="37753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1" name="Oval 80"/>
            <p:cNvSpPr/>
            <p:nvPr/>
          </p:nvSpPr>
          <p:spPr>
            <a:xfrm>
              <a:off x="6181400" y="2111423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181400" y="247099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181400" y="283056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181400" y="3190130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181400" y="3549699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181400" y="388540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181400" y="423097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6181400" y="457188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181400" y="4914848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81400" y="525781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181400" y="176585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68682" y="1433966"/>
            <a:ext cx="284400" cy="3775327"/>
            <a:chOff x="6181400" y="1765854"/>
            <a:chExt cx="284400" cy="37753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3" name="Oval 92"/>
            <p:cNvSpPr/>
            <p:nvPr/>
          </p:nvSpPr>
          <p:spPr>
            <a:xfrm>
              <a:off x="6181400" y="2111423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181400" y="247099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181400" y="283056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181400" y="3190130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181400" y="3549699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181400" y="388540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181400" y="4230971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181400" y="457188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181400" y="4914848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181400" y="5257812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181400" y="1765854"/>
              <a:ext cx="284400" cy="28336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6" name="Straight Connector 105"/>
          <p:cNvCxnSpPr>
            <a:stCxn id="83" idx="6"/>
            <a:endCxn id="94" idx="2"/>
          </p:cNvCxnSpPr>
          <p:nvPr/>
        </p:nvCxnSpPr>
        <p:spPr>
          <a:xfrm flipV="1">
            <a:off x="8638094" y="2280789"/>
            <a:ext cx="630588" cy="359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2" idx="6"/>
            <a:endCxn id="94" idx="2"/>
          </p:cNvCxnSpPr>
          <p:nvPr/>
        </p:nvCxnSpPr>
        <p:spPr>
          <a:xfrm>
            <a:off x="8638094" y="2280789"/>
            <a:ext cx="630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1" idx="6"/>
            <a:endCxn id="94" idx="2"/>
          </p:cNvCxnSpPr>
          <p:nvPr/>
        </p:nvCxnSpPr>
        <p:spPr>
          <a:xfrm>
            <a:off x="8638094" y="1921220"/>
            <a:ext cx="630588" cy="359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8765762" y="357462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etc</a:t>
            </a:r>
            <a:endParaRPr lang="en-US" dirty="0"/>
          </a:p>
        </p:txBody>
      </p:sp>
      <p:sp>
        <p:nvSpPr>
          <p:cNvPr id="116" name="Right Arrow 115"/>
          <p:cNvSpPr/>
          <p:nvPr/>
        </p:nvSpPr>
        <p:spPr>
          <a:xfrm>
            <a:off x="7084347" y="3178952"/>
            <a:ext cx="955723" cy="3455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803264" y="5201961"/>
            <a:ext cx="2445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1D convolutional</a:t>
            </a:r>
          </a:p>
          <a:p>
            <a:pPr algn="ctr"/>
            <a:r>
              <a:rPr lang="en-GB" sz="2400" dirty="0"/>
              <a:t>(kernel 3)</a:t>
            </a:r>
            <a:endParaRPr lang="en-US" sz="2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187712" y="5209293"/>
            <a:ext cx="244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Fully connected</a:t>
            </a:r>
            <a:endParaRPr lang="en-US" sz="2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9580839" y="3044150"/>
            <a:ext cx="2445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Locally connected + shared weights</a:t>
            </a:r>
            <a:endParaRPr lang="en-US" sz="2000" i="1" dirty="0"/>
          </a:p>
        </p:txBody>
      </p:sp>
      <p:cxnSp>
        <p:nvCxnSpPr>
          <p:cNvPr id="120" name="Straight Connector 119"/>
          <p:cNvCxnSpPr>
            <a:stCxn id="89" idx="6"/>
            <a:endCxn id="100" idx="2"/>
          </p:cNvCxnSpPr>
          <p:nvPr/>
        </p:nvCxnSpPr>
        <p:spPr>
          <a:xfrm flipV="1">
            <a:off x="8638094" y="4381681"/>
            <a:ext cx="630588" cy="342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88" idx="6"/>
            <a:endCxn id="100" idx="2"/>
          </p:cNvCxnSpPr>
          <p:nvPr/>
        </p:nvCxnSpPr>
        <p:spPr>
          <a:xfrm>
            <a:off x="8638094" y="4381681"/>
            <a:ext cx="630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87" idx="6"/>
            <a:endCxn id="100" idx="2"/>
          </p:cNvCxnSpPr>
          <p:nvPr/>
        </p:nvCxnSpPr>
        <p:spPr>
          <a:xfrm>
            <a:off x="8638094" y="4040768"/>
            <a:ext cx="630588" cy="340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22" idx="5"/>
            <a:endCxn id="31" idx="2"/>
          </p:cNvCxnSpPr>
          <p:nvPr/>
        </p:nvCxnSpPr>
        <p:spPr>
          <a:xfrm flipV="1">
            <a:off x="5902686" y="3695199"/>
            <a:ext cx="672237" cy="1472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5" idx="6"/>
            <a:endCxn id="32" idx="2"/>
          </p:cNvCxnSpPr>
          <p:nvPr/>
        </p:nvCxnSpPr>
        <p:spPr>
          <a:xfrm>
            <a:off x="5944335" y="2640358"/>
            <a:ext cx="630588" cy="1400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668707" y="5596123"/>
            <a:ext cx="337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independent </a:t>
            </a:r>
          </a:p>
          <a:p>
            <a:pPr algn="ctr"/>
            <a:r>
              <a:rPr lang="en-GB" sz="2000" i="1" dirty="0"/>
              <a:t>weights</a:t>
            </a:r>
            <a:endParaRPr 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6292879" y="5113839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427599" y="3482147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unfolding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20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94180" y="1063794"/>
            <a:ext cx="759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sparse coding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80031" y="3319675"/>
            <a:ext cx="13664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9" y="3088750"/>
                <a:ext cx="952500" cy="571500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1646693" y="3479766"/>
            <a:ext cx="1699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300675" y="2510423"/>
            <a:ext cx="0" cy="578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36128" y="3248770"/>
            <a:ext cx="880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20294" y="3036209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2" y="2988328"/>
                <a:ext cx="7086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2091894" y="2149881"/>
            <a:ext cx="422549" cy="404004"/>
          </a:xfrm>
          <a:prstGeom prst="ellipse">
            <a:avLst/>
          </a:prstGeom>
          <a:solidFill>
            <a:srgbClr val="DB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28" y="2070950"/>
                <a:ext cx="70866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361186" y="2045083"/>
            <a:ext cx="4885461" cy="1821797"/>
            <a:chOff x="3868014" y="2162581"/>
            <a:chExt cx="4885461" cy="1821797"/>
          </a:xfrm>
        </p:grpSpPr>
        <p:sp>
          <p:nvSpPr>
            <p:cNvPr id="6" name="Rounded Rectangle 5"/>
            <p:cNvSpPr/>
            <p:nvPr/>
          </p:nvSpPr>
          <p:spPr>
            <a:xfrm>
              <a:off x="3868014" y="2162581"/>
              <a:ext cx="4885461" cy="1821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acc>
                                  <m:accPr>
                                    <m:chr m:val="̂"/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2000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  <m:r>
                                  <a:rPr lang="nl-NL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nl-NL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nl-NL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20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nl-N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421989"/>
                  <a:ext cx="3881768" cy="5044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6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nl-NL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2615207"/>
                  <a:ext cx="148790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3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with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dirty="0"/>
                    <a:t> being sparse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075" y="2630596"/>
                  <a:ext cx="28194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2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/>
            <p:cNvSpPr txBox="1"/>
            <p:nvPr/>
          </p:nvSpPr>
          <p:spPr>
            <a:xfrm>
              <a:off x="4200160" y="2272158"/>
              <a:ext cx="3581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Sparse coding problem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Find </a:t>
                  </a:r>
                  <a14:m>
                    <m:oMath xmlns:m="http://schemas.openxmlformats.org/officeDocument/2006/math">
                      <m:r>
                        <a:rPr lang="nl-NL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nl-NL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60" y="3083341"/>
                  <a:ext cx="281940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603705" y="1447757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applications: </a:t>
            </a:r>
            <a:r>
              <a:rPr lang="en-GB" dirty="0" err="1"/>
              <a:t>denoising</a:t>
            </a:r>
            <a:r>
              <a:rPr lang="en-GB" dirty="0"/>
              <a:t>, compressed sensing, image reconstruction, super-resolution, …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66117" y="4141747"/>
            <a:ext cx="5115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Iterative shrinkage and thresholding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7186240" y="4648200"/>
            <a:ext cx="0" cy="26317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518"/>
              <p:cNvSpPr txBox="1"/>
              <p:nvPr/>
            </p:nvSpPr>
            <p:spPr>
              <a:xfrm>
                <a:off x="6998111" y="4523570"/>
                <a:ext cx="171521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67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867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523570"/>
                <a:ext cx="171521" cy="287323"/>
              </a:xfrm>
              <a:prstGeom prst="rect">
                <a:avLst/>
              </a:prstGeom>
              <a:blipFill rotWithShape="0">
                <a:blip r:embed="rId9"/>
                <a:stretch>
                  <a:fillRect l="-32143" r="-3571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/>
          <p:cNvGrpSpPr/>
          <p:nvPr/>
        </p:nvGrpSpPr>
        <p:grpSpPr>
          <a:xfrm>
            <a:off x="6407041" y="5532145"/>
            <a:ext cx="1499105" cy="686015"/>
            <a:chOff x="4854498" y="545485"/>
            <a:chExt cx="572239" cy="383727"/>
          </a:xfrm>
        </p:grpSpPr>
        <p:sp>
          <p:nvSpPr>
            <p:cNvPr id="79" name="Rectangle 78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598"/>
                <p:cNvSpPr txBox="1"/>
                <p:nvPr/>
              </p:nvSpPr>
              <p:spPr>
                <a:xfrm>
                  <a:off x="4854498" y="636084"/>
                  <a:ext cx="572239" cy="191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6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600" b="1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6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498" y="636084"/>
                  <a:ext cx="572239" cy="1918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 rot="16200000">
            <a:off x="6197926" y="5185018"/>
            <a:ext cx="169980" cy="295275"/>
            <a:chOff x="8130357" y="5649155"/>
            <a:chExt cx="169980" cy="295275"/>
          </a:xfrm>
        </p:grpSpPr>
        <p:sp>
          <p:nvSpPr>
            <p:cNvPr id="96" name="Rectangle 95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6764651" y="4952665"/>
            <a:ext cx="169980" cy="295275"/>
            <a:chOff x="8130357" y="5649155"/>
            <a:chExt cx="169980" cy="295275"/>
          </a:xfrm>
        </p:grpSpPr>
        <p:sp>
          <p:nvSpPr>
            <p:cNvPr id="102" name="Rectangle 101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 rot="10800000">
            <a:off x="7650330" y="5766182"/>
            <a:ext cx="169980" cy="295275"/>
            <a:chOff x="8130357" y="5649155"/>
            <a:chExt cx="169980" cy="295275"/>
          </a:xfrm>
        </p:grpSpPr>
        <p:sp>
          <p:nvSpPr>
            <p:cNvPr id="105" name="Rectangle 104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8291695" y="4948270"/>
            <a:ext cx="169980" cy="295275"/>
            <a:chOff x="8130357" y="5649155"/>
            <a:chExt cx="169980" cy="295275"/>
          </a:xfrm>
        </p:grpSpPr>
        <p:sp>
          <p:nvSpPr>
            <p:cNvPr id="119" name="Rectangle 118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7560350" y="5113124"/>
            <a:ext cx="8123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442192" y="4828928"/>
            <a:ext cx="708660" cy="463885"/>
            <a:chOff x="2218803" y="2242400"/>
            <a:chExt cx="708660" cy="463885"/>
          </a:xfrm>
        </p:grpSpPr>
        <p:sp>
          <p:nvSpPr>
            <p:cNvPr id="124" name="Oval 123"/>
            <p:cNvSpPr/>
            <p:nvPr/>
          </p:nvSpPr>
          <p:spPr>
            <a:xfrm>
              <a:off x="2244294" y="2302281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2218803" y="2242400"/>
                  <a:ext cx="7086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803" y="2242400"/>
                  <a:ext cx="708660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5986545" y="4958595"/>
            <a:ext cx="169980" cy="295275"/>
            <a:chOff x="8130357" y="5649155"/>
            <a:chExt cx="169980" cy="295275"/>
          </a:xfrm>
        </p:grpSpPr>
        <p:sp>
          <p:nvSpPr>
            <p:cNvPr id="128" name="Rectangle 127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/>
          <p:cNvCxnSpPr/>
          <p:nvPr/>
        </p:nvCxnSpPr>
        <p:spPr>
          <a:xfrm>
            <a:off x="4573706" y="5125781"/>
            <a:ext cx="14461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106344" y="4871179"/>
            <a:ext cx="508049" cy="502766"/>
            <a:chOff x="5405939" y="598450"/>
            <a:chExt cx="254387" cy="251741"/>
          </a:xfrm>
        </p:grpSpPr>
        <p:sp>
          <p:nvSpPr>
            <p:cNvPr id="72" name="Oval 71"/>
            <p:cNvSpPr/>
            <p:nvPr/>
          </p:nvSpPr>
          <p:spPr>
            <a:xfrm>
              <a:off x="5436595" y="660637"/>
              <a:ext cx="126180" cy="12617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73" name="TextBox 602"/>
            <p:cNvSpPr txBox="1"/>
            <p:nvPr/>
          </p:nvSpPr>
          <p:spPr>
            <a:xfrm>
              <a:off x="5405939" y="598450"/>
              <a:ext cx="254387" cy="25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09006" y="4731382"/>
            <a:ext cx="508049" cy="766360"/>
            <a:chOff x="4954570" y="513566"/>
            <a:chExt cx="254387" cy="383727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600"/>
                <p:cNvSpPr txBox="1"/>
                <p:nvPr/>
              </p:nvSpPr>
              <p:spPr>
                <a:xfrm>
                  <a:off x="4954570" y="607545"/>
                  <a:ext cx="254387" cy="16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600" b="1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570" y="607545"/>
                  <a:ext cx="254387" cy="16951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Rectangle 80"/>
          <p:cNvSpPr/>
          <p:nvPr/>
        </p:nvSpPr>
        <p:spPr>
          <a:xfrm>
            <a:off x="6942979" y="4909043"/>
            <a:ext cx="414993" cy="412161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480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158978" y="4986879"/>
            <a:ext cx="0" cy="26115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 flipV="1">
            <a:off x="6990990" y="5114468"/>
            <a:ext cx="333896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2" name="Freeform 111"/>
          <p:cNvSpPr/>
          <p:nvPr/>
        </p:nvSpPr>
        <p:spPr>
          <a:xfrm>
            <a:off x="7000875" y="4986338"/>
            <a:ext cx="311944" cy="252412"/>
          </a:xfrm>
          <a:custGeom>
            <a:avLst/>
            <a:gdLst>
              <a:gd name="connsiteX0" fmla="*/ 0 w 311944"/>
              <a:gd name="connsiteY0" fmla="*/ 252412 h 252412"/>
              <a:gd name="connsiteX1" fmla="*/ 92869 w 311944"/>
              <a:gd name="connsiteY1" fmla="*/ 121443 h 252412"/>
              <a:gd name="connsiteX2" fmla="*/ 221456 w 311944"/>
              <a:gd name="connsiteY2" fmla="*/ 121443 h 252412"/>
              <a:gd name="connsiteX3" fmla="*/ 311944 w 311944"/>
              <a:gd name="connsiteY3" fmla="*/ 0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944" h="252412">
                <a:moveTo>
                  <a:pt x="0" y="252412"/>
                </a:moveTo>
                <a:lnTo>
                  <a:pt x="92869" y="121443"/>
                </a:lnTo>
                <a:lnTo>
                  <a:pt x="221456" y="121443"/>
                </a:lnTo>
                <a:lnTo>
                  <a:pt x="311944" y="0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45407" y="4913468"/>
            <a:ext cx="422549" cy="404004"/>
          </a:xfrm>
          <a:prstGeom prst="ellipse">
            <a:avLst/>
          </a:prstGeom>
          <a:solidFill>
            <a:srgbClr val="A9D5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4489525" y="4865587"/>
                <a:ext cx="708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0" dirty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GB" sz="2400" i="1" dirty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25" y="4865587"/>
                <a:ext cx="708660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256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/>
          <p:cNvSpPr/>
          <p:nvPr/>
        </p:nvSpPr>
        <p:spPr>
          <a:xfrm>
            <a:off x="7439025" y="4629150"/>
            <a:ext cx="1657350" cy="352425"/>
          </a:xfrm>
          <a:custGeom>
            <a:avLst/>
            <a:gdLst>
              <a:gd name="connsiteX0" fmla="*/ 0 w 1657350"/>
              <a:gd name="connsiteY0" fmla="*/ 352425 h 352425"/>
              <a:gd name="connsiteX1" fmla="*/ 390525 w 1657350"/>
              <a:gd name="connsiteY1" fmla="*/ 161925 h 352425"/>
              <a:gd name="connsiteX2" fmla="*/ 1657350 w 1657350"/>
              <a:gd name="connsiteY2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352425">
                <a:moveTo>
                  <a:pt x="0" y="352425"/>
                </a:moveTo>
                <a:cubicBezTo>
                  <a:pt x="57150" y="286543"/>
                  <a:pt x="114300" y="220662"/>
                  <a:pt x="390525" y="161925"/>
                </a:cubicBezTo>
                <a:cubicBezTo>
                  <a:pt x="666750" y="103187"/>
                  <a:pt x="1162050" y="51593"/>
                  <a:pt x="1657350" y="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153982" y="4436544"/>
            <a:ext cx="219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Proximity operator</a:t>
            </a:r>
            <a:endParaRPr lang="en-US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9177639" y="4669198"/>
            <a:ext cx="219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Soft thresholding</a:t>
            </a:r>
            <a:endParaRPr lang="en-US" i="1" dirty="0"/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A0ECB0E2-B057-4D44-9D08-2B061F56FCE8}"/>
              </a:ext>
            </a:extLst>
          </p:cNvPr>
          <p:cNvSpPr txBox="1"/>
          <p:nvPr/>
        </p:nvSpPr>
        <p:spPr>
          <a:xfrm>
            <a:off x="377211" y="4621994"/>
            <a:ext cx="419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Iterative model-based algorithm </a:t>
            </a:r>
          </a:p>
          <a:p>
            <a:pPr algn="ctr"/>
            <a:r>
              <a:rPr lang="en-GB" sz="2000" i="1" dirty="0"/>
              <a:t>with input y and output x that </a:t>
            </a:r>
            <a:r>
              <a:rPr lang="en-GB" sz="2000" b="1" i="1" dirty="0"/>
              <a:t>leverages signal sparsity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93255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472961" y="4415440"/>
            <a:ext cx="1753507" cy="7828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unfolding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21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94180" y="1063794"/>
            <a:ext cx="759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sparse coding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705" y="1447757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applications: </a:t>
            </a:r>
            <a:r>
              <a:rPr lang="en-GB" dirty="0" err="1"/>
              <a:t>denoising</a:t>
            </a:r>
            <a:r>
              <a:rPr lang="en-GB" dirty="0"/>
              <a:t>, compressed sensing, image reconstruction, super-resolution, …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366322" y="3949801"/>
            <a:ext cx="0" cy="26317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518"/>
              <p:cNvSpPr txBox="1"/>
              <p:nvPr/>
            </p:nvSpPr>
            <p:spPr>
              <a:xfrm>
                <a:off x="3178193" y="3825171"/>
                <a:ext cx="171521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67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867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193" y="3825171"/>
                <a:ext cx="171521" cy="287323"/>
              </a:xfrm>
              <a:prstGeom prst="rect">
                <a:avLst/>
              </a:prstGeom>
              <a:blipFill rotWithShape="0">
                <a:blip r:embed="rId2"/>
                <a:stretch>
                  <a:fillRect l="-32143" r="-35714" b="-62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 rot="16200000">
            <a:off x="2378008" y="4486619"/>
            <a:ext cx="169980" cy="295275"/>
            <a:chOff x="8130357" y="5649155"/>
            <a:chExt cx="169980" cy="295275"/>
          </a:xfrm>
        </p:grpSpPr>
        <p:sp>
          <p:nvSpPr>
            <p:cNvPr id="96" name="Rectangle 95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44733" y="4254266"/>
            <a:ext cx="169980" cy="295275"/>
            <a:chOff x="8130357" y="5649155"/>
            <a:chExt cx="169980" cy="295275"/>
          </a:xfrm>
        </p:grpSpPr>
        <p:sp>
          <p:nvSpPr>
            <p:cNvPr id="102" name="Rectangle 101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 rot="10800000">
            <a:off x="3830412" y="5067783"/>
            <a:ext cx="169980" cy="295275"/>
            <a:chOff x="8130357" y="5649155"/>
            <a:chExt cx="169980" cy="295275"/>
          </a:xfrm>
        </p:grpSpPr>
        <p:sp>
          <p:nvSpPr>
            <p:cNvPr id="105" name="Rectangle 104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4471777" y="4249871"/>
            <a:ext cx="169980" cy="295275"/>
            <a:chOff x="8130357" y="5649155"/>
            <a:chExt cx="169980" cy="295275"/>
          </a:xfrm>
        </p:grpSpPr>
        <p:sp>
          <p:nvSpPr>
            <p:cNvPr id="119" name="Rectangle 118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3740432" y="4414725"/>
            <a:ext cx="8123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622274" y="4130529"/>
            <a:ext cx="708660" cy="463885"/>
            <a:chOff x="2218803" y="2242400"/>
            <a:chExt cx="708660" cy="463885"/>
          </a:xfrm>
        </p:grpSpPr>
        <p:sp>
          <p:nvSpPr>
            <p:cNvPr id="124" name="Oval 123"/>
            <p:cNvSpPr/>
            <p:nvPr/>
          </p:nvSpPr>
          <p:spPr>
            <a:xfrm>
              <a:off x="2244294" y="2302281"/>
              <a:ext cx="422549" cy="404004"/>
            </a:xfrm>
            <a:prstGeom prst="ellipse">
              <a:avLst/>
            </a:prstGeom>
            <a:solidFill>
              <a:srgbClr val="DB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2218803" y="2242400"/>
                  <a:ext cx="7086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803" y="2242400"/>
                  <a:ext cx="708660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2166627" y="4260196"/>
            <a:ext cx="169980" cy="295275"/>
            <a:chOff x="8130357" y="5649155"/>
            <a:chExt cx="169980" cy="295275"/>
          </a:xfrm>
        </p:grpSpPr>
        <p:sp>
          <p:nvSpPr>
            <p:cNvPr id="128" name="Rectangle 127"/>
            <p:cNvSpPr/>
            <p:nvPr/>
          </p:nvSpPr>
          <p:spPr>
            <a:xfrm>
              <a:off x="8163695" y="5649155"/>
              <a:ext cx="136642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8130357" y="5809246"/>
              <a:ext cx="16998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/>
          <p:cNvCxnSpPr/>
          <p:nvPr/>
        </p:nvCxnSpPr>
        <p:spPr>
          <a:xfrm>
            <a:off x="753788" y="4427382"/>
            <a:ext cx="14461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286426" y="4172780"/>
            <a:ext cx="508049" cy="502766"/>
            <a:chOff x="5405939" y="598450"/>
            <a:chExt cx="254387" cy="251741"/>
          </a:xfrm>
        </p:grpSpPr>
        <p:sp>
          <p:nvSpPr>
            <p:cNvPr id="72" name="Oval 71"/>
            <p:cNvSpPr/>
            <p:nvPr/>
          </p:nvSpPr>
          <p:spPr>
            <a:xfrm>
              <a:off x="5436595" y="660637"/>
              <a:ext cx="126180" cy="12617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73" name="TextBox 602"/>
            <p:cNvSpPr txBox="1"/>
            <p:nvPr/>
          </p:nvSpPr>
          <p:spPr>
            <a:xfrm>
              <a:off x="5405939" y="598450"/>
              <a:ext cx="254387" cy="25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89088" y="4032983"/>
            <a:ext cx="508049" cy="766360"/>
            <a:chOff x="4954570" y="513566"/>
            <a:chExt cx="254387" cy="383727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600"/>
                <p:cNvSpPr txBox="1"/>
                <p:nvPr/>
              </p:nvSpPr>
              <p:spPr>
                <a:xfrm>
                  <a:off x="4954570" y="607545"/>
                  <a:ext cx="254387" cy="16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600" b="1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570" y="607545"/>
                  <a:ext cx="254387" cy="1695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123061" y="4210644"/>
            <a:ext cx="414993" cy="412161"/>
            <a:chOff x="3287711" y="2477154"/>
            <a:chExt cx="414993" cy="412161"/>
          </a:xfrm>
        </p:grpSpPr>
        <p:sp>
          <p:nvSpPr>
            <p:cNvPr id="81" name="Rectangle 80"/>
            <p:cNvSpPr/>
            <p:nvPr/>
          </p:nvSpPr>
          <p:spPr>
            <a:xfrm>
              <a:off x="3287711" y="2477154"/>
              <a:ext cx="414993" cy="412161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3503710" y="2554990"/>
              <a:ext cx="0" cy="2611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3335722" y="2682579"/>
              <a:ext cx="33389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2" name="Freeform 111"/>
            <p:cNvSpPr/>
            <p:nvPr/>
          </p:nvSpPr>
          <p:spPr>
            <a:xfrm>
              <a:off x="3345607" y="2554449"/>
              <a:ext cx="311944" cy="252412"/>
            </a:xfrm>
            <a:custGeom>
              <a:avLst/>
              <a:gdLst>
                <a:gd name="connsiteX0" fmla="*/ 0 w 311944"/>
                <a:gd name="connsiteY0" fmla="*/ 252412 h 252412"/>
                <a:gd name="connsiteX1" fmla="*/ 92869 w 311944"/>
                <a:gd name="connsiteY1" fmla="*/ 121443 h 252412"/>
                <a:gd name="connsiteX2" fmla="*/ 221456 w 311944"/>
                <a:gd name="connsiteY2" fmla="*/ 121443 h 252412"/>
                <a:gd name="connsiteX3" fmla="*/ 311944 w 311944"/>
                <a:gd name="connsiteY3" fmla="*/ 0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944" h="252412">
                  <a:moveTo>
                    <a:pt x="0" y="252412"/>
                  </a:moveTo>
                  <a:lnTo>
                    <a:pt x="92869" y="121443"/>
                  </a:lnTo>
                  <a:lnTo>
                    <a:pt x="221456" y="121443"/>
                  </a:lnTo>
                  <a:lnTo>
                    <a:pt x="311944" y="0"/>
                  </a:ln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5489" y="4167188"/>
            <a:ext cx="752778" cy="461665"/>
            <a:chOff x="790139" y="2433698"/>
            <a:chExt cx="752778" cy="461665"/>
          </a:xfrm>
        </p:grpSpPr>
        <p:sp>
          <p:nvSpPr>
            <p:cNvPr id="134" name="Oval 133"/>
            <p:cNvSpPr/>
            <p:nvPr/>
          </p:nvSpPr>
          <p:spPr>
            <a:xfrm>
              <a:off x="790139" y="2481579"/>
              <a:ext cx="422549" cy="404004"/>
            </a:xfrm>
            <a:prstGeom prst="ellipse">
              <a:avLst/>
            </a:prstGeom>
            <a:solidFill>
              <a:srgbClr val="A9D5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834257" y="2433698"/>
                  <a:ext cx="7086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1" i="0" dirty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257" y="2433698"/>
                  <a:ext cx="708660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48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Right Arrow 67"/>
          <p:cNvSpPr/>
          <p:nvPr/>
        </p:nvSpPr>
        <p:spPr>
          <a:xfrm>
            <a:off x="2596491" y="2731630"/>
            <a:ext cx="2554870" cy="4642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753578" y="3145366"/>
                <a:ext cx="29879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“Unfold”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iterations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578" y="3145366"/>
                <a:ext cx="298796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245" t="-9091" b="-2575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/>
          <p:cNvGrpSpPr/>
          <p:nvPr/>
        </p:nvGrpSpPr>
        <p:grpSpPr>
          <a:xfrm>
            <a:off x="2587123" y="4833746"/>
            <a:ext cx="1499105" cy="686015"/>
            <a:chOff x="4854498" y="545485"/>
            <a:chExt cx="572239" cy="383727"/>
          </a:xfrm>
        </p:grpSpPr>
        <p:sp>
          <p:nvSpPr>
            <p:cNvPr id="79" name="Rectangle 78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598"/>
                <p:cNvSpPr txBox="1"/>
                <p:nvPr/>
              </p:nvSpPr>
              <p:spPr>
                <a:xfrm>
                  <a:off x="4854498" y="636084"/>
                  <a:ext cx="572239" cy="191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6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 i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600" b="1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6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498" y="636084"/>
                  <a:ext cx="572239" cy="1918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5849541" y="2669088"/>
            <a:ext cx="6376564" cy="1419555"/>
            <a:chOff x="5849541" y="2669088"/>
            <a:chExt cx="6376564" cy="141955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6112238" y="2929970"/>
              <a:ext cx="3379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86" name="Elbow Connector 85"/>
            <p:cNvCxnSpPr/>
            <p:nvPr/>
          </p:nvCxnSpPr>
          <p:spPr>
            <a:xfrm rot="16200000" flipH="1">
              <a:off x="6637750" y="3138788"/>
              <a:ext cx="606201" cy="203280"/>
            </a:xfrm>
            <a:prstGeom prst="bentConnector3">
              <a:avLst>
                <a:gd name="adj1" fmla="val 100209"/>
              </a:avLst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 rot="16200000">
                  <a:off x="6722906" y="2781794"/>
                  <a:ext cx="248695" cy="76636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67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722906" y="2781794"/>
                  <a:ext cx="248695" cy="76636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>
              <a:off x="7457483" y="3543528"/>
              <a:ext cx="70860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Oval 89"/>
            <p:cNvSpPr/>
            <p:nvPr/>
          </p:nvSpPr>
          <p:spPr>
            <a:xfrm>
              <a:off x="8170842" y="3456982"/>
              <a:ext cx="204495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1" name="TextBox 421"/>
            <p:cNvSpPr txBox="1"/>
            <p:nvPr/>
          </p:nvSpPr>
          <p:spPr>
            <a:xfrm>
              <a:off x="8084147" y="3310473"/>
              <a:ext cx="508051" cy="50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8273089" y="2927503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 rot="10800000">
                  <a:off x="7560066" y="3158510"/>
                  <a:ext cx="287468" cy="76636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5" name="Rectangl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560066" y="3158510"/>
                  <a:ext cx="287468" cy="76636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/>
            <p:cNvCxnSpPr/>
            <p:nvPr/>
          </p:nvCxnSpPr>
          <p:spPr>
            <a:xfrm>
              <a:off x="8381679" y="3542246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>
            <a:xfrm>
              <a:off x="9022345" y="3547946"/>
              <a:ext cx="575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5" name="Oval 154"/>
            <p:cNvSpPr/>
            <p:nvPr/>
          </p:nvSpPr>
          <p:spPr>
            <a:xfrm>
              <a:off x="10116152" y="3461399"/>
              <a:ext cx="204494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56" name="TextBox 604"/>
            <p:cNvSpPr txBox="1"/>
            <p:nvPr/>
          </p:nvSpPr>
          <p:spPr>
            <a:xfrm>
              <a:off x="10028871" y="3306783"/>
              <a:ext cx="508047" cy="50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10218398" y="2931920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>
              <a:off x="10326989" y="3558386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Connector 160"/>
            <p:cNvCxnSpPr/>
            <p:nvPr/>
          </p:nvCxnSpPr>
          <p:spPr>
            <a:xfrm>
              <a:off x="10835911" y="3547945"/>
              <a:ext cx="708602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>
            <a:xfrm>
              <a:off x="9638155" y="3553404"/>
              <a:ext cx="45638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>
            <a:xfrm>
              <a:off x="9942650" y="2935123"/>
              <a:ext cx="28758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>
            <a:xfrm>
              <a:off x="9469119" y="2935123"/>
              <a:ext cx="51863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22" name="Group 121"/>
            <p:cNvGrpSpPr/>
            <p:nvPr/>
          </p:nvGrpSpPr>
          <p:grpSpPr>
            <a:xfrm>
              <a:off x="6976445" y="3758892"/>
              <a:ext cx="288905" cy="327537"/>
              <a:chOff x="4909638" y="2053080"/>
              <a:chExt cx="144659" cy="164002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headEnd w="sm" len="sm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543"/>
                  <p:cNvSpPr txBox="1"/>
                  <p:nvPr/>
                </p:nvSpPr>
                <p:spPr>
                  <a:xfrm>
                    <a:off x="4909638" y="2073216"/>
                    <a:ext cx="141426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9" name="TextBox 5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44063" cy="14818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Group 122"/>
            <p:cNvGrpSpPr/>
            <p:nvPr/>
          </p:nvGrpSpPr>
          <p:grpSpPr>
            <a:xfrm>
              <a:off x="8544914" y="3756650"/>
              <a:ext cx="288905" cy="327537"/>
              <a:chOff x="4909638" y="2053080"/>
              <a:chExt cx="144659" cy="164002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headEnd w="sm" len="sm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541"/>
                  <p:cNvSpPr txBox="1"/>
                  <p:nvPr/>
                </p:nvSpPr>
                <p:spPr>
                  <a:xfrm>
                    <a:off x="4909638" y="2073216"/>
                    <a:ext cx="138665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7" name="TextBox 5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41183" cy="14818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26667" r="-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Group 125"/>
            <p:cNvGrpSpPr/>
            <p:nvPr/>
          </p:nvGrpSpPr>
          <p:grpSpPr>
            <a:xfrm>
              <a:off x="10476969" y="3761106"/>
              <a:ext cx="313355" cy="327537"/>
              <a:chOff x="4909638" y="2053080"/>
              <a:chExt cx="156901" cy="164002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539"/>
                  <p:cNvSpPr txBox="1"/>
                  <p:nvPr/>
                </p:nvSpPr>
                <p:spPr>
                  <a:xfrm>
                    <a:off x="4909638" y="2073216"/>
                    <a:ext cx="156901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5" name="TextBox 5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59603" cy="14818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Rectangle 165"/>
                <p:cNvSpPr/>
                <p:nvPr/>
              </p:nvSpPr>
              <p:spPr>
                <a:xfrm rot="16200000">
                  <a:off x="8148018" y="2781794"/>
                  <a:ext cx="248695" cy="76636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67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6" name="Rectangle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148018" y="2781794"/>
                  <a:ext cx="248695" cy="76636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/>
                <p:cNvSpPr/>
                <p:nvPr/>
              </p:nvSpPr>
              <p:spPr>
                <a:xfrm rot="10800000">
                  <a:off x="9091858" y="3158510"/>
                  <a:ext cx="287468" cy="76636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7" name="Rectangle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091858" y="3158510"/>
                  <a:ext cx="287468" cy="76636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Rectangle 168"/>
                <p:cNvSpPr/>
                <p:nvPr/>
              </p:nvSpPr>
              <p:spPr>
                <a:xfrm rot="16200000">
                  <a:off x="10080190" y="2781793"/>
                  <a:ext cx="248695" cy="76636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67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GB" sz="1467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9" name="Rectangle 1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080190" y="2781793"/>
                  <a:ext cx="248695" cy="76636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Group 169"/>
            <p:cNvGrpSpPr/>
            <p:nvPr/>
          </p:nvGrpSpPr>
          <p:grpSpPr>
            <a:xfrm>
              <a:off x="7053699" y="3344489"/>
              <a:ext cx="414993" cy="412161"/>
              <a:chOff x="3287711" y="2477154"/>
              <a:chExt cx="414993" cy="412161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3287711" y="2477154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72" name="Straight Connector 171"/>
              <p:cNvCxnSpPr/>
              <p:nvPr/>
            </p:nvCxnSpPr>
            <p:spPr>
              <a:xfrm>
                <a:off x="3503710" y="2554990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3" name="Straight Connector 172"/>
              <p:cNvCxnSpPr/>
              <p:nvPr/>
            </p:nvCxnSpPr>
            <p:spPr>
              <a:xfrm flipH="1" flipV="1">
                <a:off x="3335722" y="2682579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4" name="Freeform 173"/>
              <p:cNvSpPr/>
              <p:nvPr/>
            </p:nvSpPr>
            <p:spPr>
              <a:xfrm>
                <a:off x="3345607" y="2554449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8615596" y="3343151"/>
              <a:ext cx="414993" cy="412161"/>
              <a:chOff x="3287711" y="2477154"/>
              <a:chExt cx="414993" cy="412161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3287711" y="2477154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>
              <a:xfrm>
                <a:off x="3503710" y="2554990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>
              <a:xfrm flipH="1" flipV="1">
                <a:off x="3335722" y="2682579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9" name="Freeform 178"/>
              <p:cNvSpPr/>
              <p:nvPr/>
            </p:nvSpPr>
            <p:spPr>
              <a:xfrm>
                <a:off x="3345607" y="2554449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10559004" y="3335609"/>
              <a:ext cx="414993" cy="412161"/>
              <a:chOff x="3287711" y="2477154"/>
              <a:chExt cx="414993" cy="412161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3287711" y="2477154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3503710" y="2554990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3" name="Straight Connector 182"/>
              <p:cNvCxnSpPr/>
              <p:nvPr/>
            </p:nvCxnSpPr>
            <p:spPr>
              <a:xfrm flipH="1" flipV="1">
                <a:off x="3335722" y="2682579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4" name="Freeform 183"/>
              <p:cNvSpPr/>
              <p:nvPr/>
            </p:nvSpPr>
            <p:spPr>
              <a:xfrm>
                <a:off x="3345607" y="2554449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849541" y="2669088"/>
              <a:ext cx="752778" cy="461665"/>
              <a:chOff x="790139" y="2433698"/>
              <a:chExt cx="752778" cy="461665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448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1" name="Group 190"/>
            <p:cNvGrpSpPr/>
            <p:nvPr/>
          </p:nvGrpSpPr>
          <p:grpSpPr>
            <a:xfrm>
              <a:off x="11517445" y="3289006"/>
              <a:ext cx="708660" cy="463885"/>
              <a:chOff x="2218803" y="2242400"/>
              <a:chExt cx="708660" cy="463885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/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3" name="Text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6" name="Group 15"/>
          <p:cNvGrpSpPr/>
          <p:nvPr/>
        </p:nvGrpSpPr>
        <p:grpSpPr>
          <a:xfrm>
            <a:off x="6590596" y="2397752"/>
            <a:ext cx="5043385" cy="3503144"/>
            <a:chOff x="6590596" y="2397752"/>
            <a:chExt cx="5043385" cy="3503144"/>
          </a:xfrm>
        </p:grpSpPr>
        <p:sp>
          <p:nvSpPr>
            <p:cNvPr id="195" name="TextBox 194"/>
            <p:cNvSpPr txBox="1"/>
            <p:nvPr/>
          </p:nvSpPr>
          <p:spPr>
            <a:xfrm>
              <a:off x="6590596" y="4355130"/>
              <a:ext cx="5043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Deep learning with a model-based signal prior</a:t>
              </a:r>
              <a:endParaRPr lang="en-US" sz="2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476" y="4700567"/>
              <a:ext cx="4442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Robust, intuitive, interpretable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Fast 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Data 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Low complexity and memory footprint</a:t>
              </a:r>
              <a:endParaRPr lang="en-US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875744" y="2797515"/>
              <a:ext cx="1790564" cy="135951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736004" y="2397752"/>
              <a:ext cx="2985649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b="1" dirty="0"/>
                <a:t>Model-based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1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DL </a:t>
            </a:r>
            <a:r>
              <a:rPr lang="nl-NL" dirty="0" err="1"/>
              <a:t>for</a:t>
            </a:r>
            <a:r>
              <a:rPr lang="nl-NL" dirty="0"/>
              <a:t> super </a:t>
            </a:r>
            <a:r>
              <a:rPr lang="nl-NL" dirty="0" err="1"/>
              <a:t>resolution</a:t>
            </a:r>
            <a:r>
              <a:rPr lang="nl-NL" dirty="0"/>
              <a:t> </a:t>
            </a:r>
            <a:r>
              <a:rPr lang="nl-NL" dirty="0" err="1"/>
              <a:t>microscopy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Broaden your Horizon - a World of Superlatives and Nanoscopes ...">
            <a:extLst>
              <a:ext uri="{FF2B5EF4-FFF2-40B4-BE49-F238E27FC236}">
                <a16:creationId xmlns:a16="http://schemas.microsoft.com/office/drawing/2014/main" id="{7A59F83A-DD20-46D9-8DE1-7B93FC15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2" y="1246245"/>
            <a:ext cx="7476779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1" r="52153" b="18125"/>
          <a:stretch/>
        </p:blipFill>
        <p:spPr>
          <a:xfrm>
            <a:off x="5726768" y="2048961"/>
            <a:ext cx="6203215" cy="403445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E164FE6-CE2B-47A9-B1EF-6C558DD79391}"/>
              </a:ext>
            </a:extLst>
          </p:cNvPr>
          <p:cNvSpPr txBox="1"/>
          <p:nvPr/>
        </p:nvSpPr>
        <p:spPr>
          <a:xfrm>
            <a:off x="488041" y="4760970"/>
            <a:ext cx="361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Optical fluorescence microscopy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5123FC8-5607-461C-BFC0-66F0CCBC99F6}"/>
              </a:ext>
            </a:extLst>
          </p:cNvPr>
          <p:cNvSpPr txBox="1"/>
          <p:nvPr/>
        </p:nvSpPr>
        <p:spPr>
          <a:xfrm>
            <a:off x="8141608" y="1678099"/>
            <a:ext cx="390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Ultrasound localization microscopy</a:t>
            </a:r>
          </a:p>
        </p:txBody>
      </p:sp>
    </p:spTree>
    <p:extLst>
      <p:ext uri="{BB962C8B-B14F-4D97-AF65-F5344CB8AC3E}">
        <p14:creationId xmlns:p14="http://schemas.microsoft.com/office/powerpoint/2010/main" val="9546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Broaden your Horizon - a World of Superlatives and Nanoscopes ...">
            <a:extLst>
              <a:ext uri="{FF2B5EF4-FFF2-40B4-BE49-F238E27FC236}">
                <a16:creationId xmlns:a16="http://schemas.microsoft.com/office/drawing/2014/main" id="{C5FB3C89-4BF3-4CAF-9107-0D72F538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2" y="1246245"/>
            <a:ext cx="7476779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>
            <a:extLst>
              <a:ext uri="{FF2B5EF4-FFF2-40B4-BE49-F238E27FC236}">
                <a16:creationId xmlns:a16="http://schemas.microsoft.com/office/drawing/2014/main" id="{B8E58AD3-B7C7-4067-A3C2-56C60FFF8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52153" b="18125"/>
          <a:stretch/>
        </p:blipFill>
        <p:spPr>
          <a:xfrm>
            <a:off x="5726768" y="2048961"/>
            <a:ext cx="6203215" cy="4034454"/>
          </a:xfrm>
          <a:prstGeom prst="rect">
            <a:avLst/>
          </a:prstGeom>
        </p:spPr>
      </p:pic>
      <p:sp>
        <p:nvSpPr>
          <p:cNvPr id="87" name="Tekstvak 86">
            <a:extLst>
              <a:ext uri="{FF2B5EF4-FFF2-40B4-BE49-F238E27FC236}">
                <a16:creationId xmlns:a16="http://schemas.microsoft.com/office/drawing/2014/main" id="{B4C4713E-762A-48FF-8F4C-63A028A92CDD}"/>
              </a:ext>
            </a:extLst>
          </p:cNvPr>
          <p:cNvSpPr txBox="1"/>
          <p:nvPr/>
        </p:nvSpPr>
        <p:spPr>
          <a:xfrm>
            <a:off x="8141608" y="1373299"/>
            <a:ext cx="390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Ultrasound localization microscopy</a:t>
            </a:r>
          </a:p>
        </p:txBody>
      </p:sp>
      <p:sp>
        <p:nvSpPr>
          <p:cNvPr id="4" name="Rectangle 3"/>
          <p:cNvSpPr/>
          <p:nvPr/>
        </p:nvSpPr>
        <p:spPr>
          <a:xfrm>
            <a:off x="7721773" y="1334893"/>
            <a:ext cx="4401560" cy="336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7596822" y="2386464"/>
            <a:ext cx="1633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nl-NL" sz="1600" kern="0" dirty="0" err="1">
                <a:latin typeface="Calibri Light" panose="020F0302020204030204" pitchFamily="34" charset="0"/>
              </a:rPr>
              <a:t>Errico</a:t>
            </a:r>
            <a:r>
              <a:rPr lang="nl-NL" sz="1600" kern="0" dirty="0">
                <a:latin typeface="Calibri Light" panose="020F0302020204030204" pitchFamily="34" charset="0"/>
              </a:rPr>
              <a:t> </a:t>
            </a:r>
            <a:r>
              <a:rPr lang="nl-NL" sz="1600" i="1" kern="0" dirty="0">
                <a:latin typeface="Calibri Light" panose="020F0302020204030204" pitchFamily="34" charset="0"/>
              </a:rPr>
              <a:t>et al</a:t>
            </a:r>
            <a:r>
              <a:rPr lang="nl-NL" sz="1600" kern="0" dirty="0">
                <a:latin typeface="Calibri Light" panose="020F0302020204030204" pitchFamily="34" charset="0"/>
              </a:rPr>
              <a:t>., 2015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812799" y="1334893"/>
            <a:ext cx="11310535" cy="3360155"/>
            <a:chOff x="662143" y="1168398"/>
            <a:chExt cx="8482901" cy="2520116"/>
          </a:xfrm>
        </p:grpSpPr>
        <p:sp>
          <p:nvSpPr>
            <p:cNvPr id="19" name="Rectangle 18"/>
            <p:cNvSpPr/>
            <p:nvPr/>
          </p:nvSpPr>
          <p:spPr>
            <a:xfrm>
              <a:off x="662143" y="1168398"/>
              <a:ext cx="8482901" cy="252011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0" name="Picture 2" descr="Gerelateerde afbeeldi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87" y="1471123"/>
              <a:ext cx="532803" cy="532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460943" y="1528579"/>
              <a:ext cx="327868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nl-NL" sz="2400" kern="0" dirty="0" err="1"/>
                <a:t>Acquisition</a:t>
              </a:r>
              <a:r>
                <a:rPr lang="nl-NL" sz="2400" kern="0" dirty="0"/>
                <a:t> time</a:t>
              </a:r>
              <a:endParaRPr lang="nl-NL" sz="3200" kern="0" dirty="0"/>
            </a:p>
          </p:txBody>
        </p:sp>
        <p:grpSp>
          <p:nvGrpSpPr>
            <p:cNvPr id="3" name="Group 2"/>
            <p:cNvGrpSpPr/>
            <p:nvPr/>
          </p:nvGrpSpPr>
          <p:grpSpPr>
            <a:xfrm rot="9876834">
              <a:off x="876216" y="2301360"/>
              <a:ext cx="196578" cy="197227"/>
              <a:chOff x="868849" y="2509527"/>
              <a:chExt cx="530423" cy="532173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868849" y="2752919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13370" y="289142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22553" y="274086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102913" y="29337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56733" y="2611264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273272" y="282842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162365" y="268326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163811" y="2509527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466616" y="2254767"/>
              <a:ext cx="327868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nl-NL" sz="2400" kern="0" dirty="0"/>
                <a:t>Indicator </a:t>
              </a:r>
              <a:r>
                <a:rPr lang="nl-NL" sz="2400" kern="0" dirty="0" err="1"/>
                <a:t>concentration</a:t>
              </a:r>
              <a:endParaRPr lang="nl-NL" sz="3200" kern="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60943" y="2921326"/>
              <a:ext cx="327868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nl-NL" sz="2400" kern="0" dirty="0" err="1"/>
                <a:t>Localization</a:t>
              </a:r>
              <a:r>
                <a:rPr lang="nl-NL" sz="2400" kern="0" dirty="0"/>
                <a:t> </a:t>
              </a:r>
              <a:r>
                <a:rPr lang="nl-NL" sz="2400" kern="0" dirty="0" err="1"/>
                <a:t>precision</a:t>
              </a:r>
              <a:endParaRPr lang="nl-NL" sz="3200" kern="0" dirty="0"/>
            </a:p>
          </p:txBody>
        </p:sp>
        <p:pic>
          <p:nvPicPr>
            <p:cNvPr id="19462" name="Picture 6" descr="Target, Crosshair, Bullet Openings, Competiti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51" y="2868606"/>
              <a:ext cx="549058" cy="54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 rot="14276693">
              <a:off x="1006726" y="2430106"/>
              <a:ext cx="196578" cy="197227"/>
              <a:chOff x="868849" y="2509527"/>
              <a:chExt cx="530423" cy="53217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868849" y="2752919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13370" y="289142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22553" y="274086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102913" y="29337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56733" y="2611264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273272" y="2828428"/>
                <a:ext cx="126000" cy="12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162365" y="268326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163811" y="2509527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99" name="Rounded Rectangle 98"/>
            <p:cNvSpPr/>
            <p:nvPr/>
          </p:nvSpPr>
          <p:spPr>
            <a:xfrm>
              <a:off x="813361" y="2217790"/>
              <a:ext cx="466348" cy="468000"/>
            </a:xfrm>
            <a:prstGeom prst="roundRect">
              <a:avLst>
                <a:gd name="adj" fmla="val 3709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7" name="Oval 6"/>
          <p:cNvSpPr/>
          <p:nvPr/>
        </p:nvSpPr>
        <p:spPr>
          <a:xfrm rot="20729087">
            <a:off x="6002129" y="165549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Oval 46"/>
          <p:cNvSpPr/>
          <p:nvPr/>
        </p:nvSpPr>
        <p:spPr>
          <a:xfrm rot="20729087">
            <a:off x="6004199" y="3206641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/>
        </p:nvSpPr>
        <p:spPr>
          <a:xfrm rot="20729087">
            <a:off x="6855470" y="179980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Oval 48"/>
          <p:cNvSpPr/>
          <p:nvPr/>
        </p:nvSpPr>
        <p:spPr>
          <a:xfrm rot="20729087">
            <a:off x="6780435" y="2714212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5" name="Group 34"/>
          <p:cNvGrpSpPr/>
          <p:nvPr/>
        </p:nvGrpSpPr>
        <p:grpSpPr>
          <a:xfrm>
            <a:off x="6297939" y="2148325"/>
            <a:ext cx="216944" cy="228625"/>
            <a:chOff x="4928439" y="716114"/>
            <a:chExt cx="162708" cy="171469"/>
          </a:xfrm>
        </p:grpSpPr>
        <p:grpSp>
          <p:nvGrpSpPr>
            <p:cNvPr id="33" name="Group 32"/>
            <p:cNvGrpSpPr/>
            <p:nvPr/>
          </p:nvGrpSpPr>
          <p:grpSpPr>
            <a:xfrm>
              <a:off x="4928439" y="716114"/>
              <a:ext cx="162708" cy="171469"/>
              <a:chOff x="5641192" y="320381"/>
              <a:chExt cx="198478" cy="171469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641193" y="320381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5641192" y="321770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4980142" y="764163"/>
              <a:ext cx="72000" cy="72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78696" y="2289685"/>
            <a:ext cx="216944" cy="228625"/>
            <a:chOff x="4928439" y="716114"/>
            <a:chExt cx="162708" cy="171469"/>
          </a:xfrm>
        </p:grpSpPr>
        <p:grpSp>
          <p:nvGrpSpPr>
            <p:cNvPr id="54" name="Group 53"/>
            <p:cNvGrpSpPr/>
            <p:nvPr/>
          </p:nvGrpSpPr>
          <p:grpSpPr>
            <a:xfrm>
              <a:off x="4928439" y="716114"/>
              <a:ext cx="162708" cy="171469"/>
              <a:chOff x="5641192" y="320381"/>
              <a:chExt cx="198478" cy="17146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5641193" y="320381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5641192" y="321770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54"/>
            <p:cNvSpPr/>
            <p:nvPr/>
          </p:nvSpPr>
          <p:spPr>
            <a:xfrm>
              <a:off x="4980142" y="764163"/>
              <a:ext cx="72000" cy="72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323797" y="3688052"/>
            <a:ext cx="216944" cy="228625"/>
            <a:chOff x="4928439" y="716114"/>
            <a:chExt cx="162708" cy="171469"/>
          </a:xfrm>
        </p:grpSpPr>
        <p:grpSp>
          <p:nvGrpSpPr>
            <p:cNvPr id="59" name="Group 58"/>
            <p:cNvGrpSpPr/>
            <p:nvPr/>
          </p:nvGrpSpPr>
          <p:grpSpPr>
            <a:xfrm>
              <a:off x="4928439" y="716114"/>
              <a:ext cx="162708" cy="171469"/>
              <a:chOff x="5641192" y="320381"/>
              <a:chExt cx="198478" cy="171469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641193" y="320381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5641192" y="321770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4980142" y="764163"/>
              <a:ext cx="72000" cy="72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115284" y="3177493"/>
            <a:ext cx="216944" cy="228625"/>
            <a:chOff x="4928439" y="716114"/>
            <a:chExt cx="162708" cy="171469"/>
          </a:xfrm>
        </p:grpSpPr>
        <p:grpSp>
          <p:nvGrpSpPr>
            <p:cNvPr id="64" name="Group 63"/>
            <p:cNvGrpSpPr/>
            <p:nvPr/>
          </p:nvGrpSpPr>
          <p:grpSpPr>
            <a:xfrm>
              <a:off x="4928439" y="716114"/>
              <a:ext cx="162708" cy="171469"/>
              <a:chOff x="5641192" y="320381"/>
              <a:chExt cx="198478" cy="171469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5641193" y="320381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641192" y="321770"/>
                <a:ext cx="198477" cy="17008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Oval 64"/>
            <p:cNvSpPr/>
            <p:nvPr/>
          </p:nvSpPr>
          <p:spPr>
            <a:xfrm>
              <a:off x="4975380" y="764163"/>
              <a:ext cx="72000" cy="72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0" name="Oval 119"/>
          <p:cNvSpPr/>
          <p:nvPr/>
        </p:nvSpPr>
        <p:spPr>
          <a:xfrm rot="20729087">
            <a:off x="10159003" y="231409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1" name="Oval 120"/>
          <p:cNvSpPr/>
          <p:nvPr/>
        </p:nvSpPr>
        <p:spPr>
          <a:xfrm rot="20729087">
            <a:off x="8924238" y="2398424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3" name="Oval 122"/>
          <p:cNvSpPr/>
          <p:nvPr/>
        </p:nvSpPr>
        <p:spPr>
          <a:xfrm rot="20729087">
            <a:off x="9859046" y="1705688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 rot="20729087">
            <a:off x="9538457" y="3213452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9" name="Oval 168"/>
          <p:cNvSpPr/>
          <p:nvPr/>
        </p:nvSpPr>
        <p:spPr>
          <a:xfrm rot="20729087">
            <a:off x="9272730" y="2241372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2" name="Oval 171"/>
          <p:cNvSpPr/>
          <p:nvPr/>
        </p:nvSpPr>
        <p:spPr>
          <a:xfrm rot="20729087">
            <a:off x="8664879" y="311011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7" name="Oval 216"/>
          <p:cNvSpPr/>
          <p:nvPr/>
        </p:nvSpPr>
        <p:spPr>
          <a:xfrm rot="20729087">
            <a:off x="9408425" y="1827816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8" name="Oval 217"/>
          <p:cNvSpPr/>
          <p:nvPr/>
        </p:nvSpPr>
        <p:spPr>
          <a:xfrm rot="20729087">
            <a:off x="9818245" y="2401919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9" name="Oval 218"/>
          <p:cNvSpPr/>
          <p:nvPr/>
        </p:nvSpPr>
        <p:spPr>
          <a:xfrm rot="20729087">
            <a:off x="9464362" y="218177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0" name="Oval 219"/>
          <p:cNvSpPr/>
          <p:nvPr/>
        </p:nvSpPr>
        <p:spPr>
          <a:xfrm rot="20729087">
            <a:off x="8931901" y="2181207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1" name="Oval 220"/>
          <p:cNvSpPr/>
          <p:nvPr/>
        </p:nvSpPr>
        <p:spPr>
          <a:xfrm rot="20729087">
            <a:off x="9153486" y="2843189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2" name="Oval 221"/>
          <p:cNvSpPr/>
          <p:nvPr/>
        </p:nvSpPr>
        <p:spPr>
          <a:xfrm rot="20729087">
            <a:off x="9417283" y="2817236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3" name="Oval 222"/>
          <p:cNvSpPr/>
          <p:nvPr/>
        </p:nvSpPr>
        <p:spPr>
          <a:xfrm rot="20729087">
            <a:off x="10036633" y="2919765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4" name="Oval 223"/>
          <p:cNvSpPr/>
          <p:nvPr/>
        </p:nvSpPr>
        <p:spPr>
          <a:xfrm rot="20729087">
            <a:off x="9629402" y="2056671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5" name="Oval 224"/>
          <p:cNvSpPr/>
          <p:nvPr/>
        </p:nvSpPr>
        <p:spPr>
          <a:xfrm rot="20729087">
            <a:off x="8552497" y="1701225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6" name="Oval 225"/>
          <p:cNvSpPr/>
          <p:nvPr/>
        </p:nvSpPr>
        <p:spPr>
          <a:xfrm rot="20729087">
            <a:off x="8631706" y="2548045"/>
            <a:ext cx="885100" cy="11733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8" name="Left-Right Arrow 227"/>
          <p:cNvSpPr/>
          <p:nvPr/>
        </p:nvSpPr>
        <p:spPr>
          <a:xfrm>
            <a:off x="7842930" y="2837042"/>
            <a:ext cx="849805" cy="439212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0" name="TextBox 229"/>
          <p:cNvSpPr txBox="1"/>
          <p:nvPr/>
        </p:nvSpPr>
        <p:spPr>
          <a:xfrm>
            <a:off x="9405543" y="2622018"/>
            <a:ext cx="1073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777846" y="4128144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Long acquisition time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6781176" y="3658262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Low concentration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6781176" y="3884867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 precision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9744846" y="4128144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Short acquisition time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9748176" y="3658262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 concentration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9748176" y="3884867"/>
            <a:ext cx="312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Low precision</a:t>
            </a:r>
          </a:p>
        </p:txBody>
      </p:sp>
      <p:sp>
        <p:nvSpPr>
          <p:cNvPr id="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DL </a:t>
            </a:r>
            <a:r>
              <a:rPr lang="nl-NL" dirty="0" err="1"/>
              <a:t>for</a:t>
            </a:r>
            <a:r>
              <a:rPr lang="nl-NL" dirty="0"/>
              <a:t> super </a:t>
            </a:r>
            <a:r>
              <a:rPr lang="nl-NL" dirty="0" err="1"/>
              <a:t>resolution</a:t>
            </a:r>
            <a:r>
              <a:rPr lang="nl-NL" dirty="0"/>
              <a:t> </a:t>
            </a:r>
            <a:r>
              <a:rPr lang="nl-NL" dirty="0" err="1"/>
              <a:t>microscopy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 animBg="1"/>
      <p:bldP spid="47" grpId="0" animBg="1"/>
      <p:bldP spid="48" grpId="0" animBg="1"/>
      <p:bldP spid="49" grpId="0" animBg="1"/>
      <p:bldP spid="120" grpId="0" animBg="1"/>
      <p:bldP spid="121" grpId="0" animBg="1"/>
      <p:bldP spid="123" grpId="0" animBg="1"/>
      <p:bldP spid="124" grpId="0" animBg="1"/>
      <p:bldP spid="169" grpId="0" animBg="1"/>
      <p:bldP spid="172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0" grpId="0"/>
      <p:bldP spid="231" grpId="0"/>
      <p:bldP spid="232" grpId="0"/>
      <p:bldP spid="233" grpId="0"/>
      <p:bldP spid="234" grpId="0"/>
      <p:bldP spid="235" grpId="0"/>
      <p:bldP spid="2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Box 408"/>
          <p:cNvSpPr txBox="1"/>
          <p:nvPr/>
        </p:nvSpPr>
        <p:spPr>
          <a:xfrm>
            <a:off x="5104470" y="1369467"/>
            <a:ext cx="535653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GB" sz="1867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shrinkage and thresholding (ISTA)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81368" y="4063877"/>
            <a:ext cx="9461696" cy="1819796"/>
            <a:chOff x="951303" y="3012025"/>
            <a:chExt cx="7096272" cy="1364847"/>
          </a:xfrm>
        </p:grpSpPr>
        <p:cxnSp>
          <p:nvCxnSpPr>
            <p:cNvPr id="765" name="Straight Connector 764"/>
            <p:cNvCxnSpPr/>
            <p:nvPr/>
          </p:nvCxnSpPr>
          <p:spPr>
            <a:xfrm>
              <a:off x="951303" y="3209589"/>
              <a:ext cx="253438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669" name="Elbow Connector 668"/>
            <p:cNvCxnSpPr/>
            <p:nvPr/>
          </p:nvCxnSpPr>
          <p:spPr>
            <a:xfrm rot="16200000" flipH="1">
              <a:off x="1345437" y="3366203"/>
              <a:ext cx="454651" cy="152460"/>
            </a:xfrm>
            <a:prstGeom prst="bentConnector3">
              <a:avLst>
                <a:gd name="adj1" fmla="val 10020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0" name="Rectangle 669"/>
            <p:cNvSpPr/>
            <p:nvPr/>
          </p:nvSpPr>
          <p:spPr>
            <a:xfrm rot="16200000">
              <a:off x="1423994" y="3083767"/>
              <a:ext cx="157139" cy="5747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</a:t>
              </a:r>
              <a:endParaRPr lang="en-US" sz="14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Rectangle 670"/>
            <p:cNvSpPr/>
            <p:nvPr/>
          </p:nvSpPr>
          <p:spPr>
            <a:xfrm rot="10800000">
              <a:off x="1065910" y="3012025"/>
              <a:ext cx="73093" cy="399872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4" name="Straight Connector 673"/>
            <p:cNvCxnSpPr/>
            <p:nvPr/>
          </p:nvCxnSpPr>
          <p:spPr>
            <a:xfrm>
              <a:off x="1960237" y="3669758"/>
              <a:ext cx="53145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5" name="Oval 674"/>
            <p:cNvSpPr/>
            <p:nvPr/>
          </p:nvSpPr>
          <p:spPr>
            <a:xfrm>
              <a:off x="2495256" y="3604848"/>
              <a:ext cx="153371" cy="149806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76" name="TextBox 421"/>
            <p:cNvSpPr txBox="1"/>
            <p:nvPr/>
          </p:nvSpPr>
          <p:spPr>
            <a:xfrm>
              <a:off x="2431238" y="3483985"/>
              <a:ext cx="381038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1648992" y="3518056"/>
              <a:ext cx="311245" cy="3091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cxnSp>
          <p:nvCxnSpPr>
            <p:cNvPr id="678" name="Straight Connector 677"/>
            <p:cNvCxnSpPr/>
            <p:nvPr/>
          </p:nvCxnSpPr>
          <p:spPr>
            <a:xfrm>
              <a:off x="2571941" y="3207739"/>
              <a:ext cx="0" cy="39710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9" name="Rectangle 678"/>
            <p:cNvSpPr/>
            <p:nvPr/>
          </p:nvSpPr>
          <p:spPr>
            <a:xfrm rot="16200000">
              <a:off x="2494887" y="3083766"/>
              <a:ext cx="157139" cy="5747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</a:t>
              </a:r>
            </a:p>
          </p:txBody>
        </p:sp>
        <p:sp>
          <p:nvSpPr>
            <p:cNvPr id="680" name="Rectangle 679"/>
            <p:cNvSpPr/>
            <p:nvPr/>
          </p:nvSpPr>
          <p:spPr>
            <a:xfrm rot="10800000">
              <a:off x="2037175" y="3380994"/>
              <a:ext cx="157139" cy="5747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</a:t>
              </a:r>
            </a:p>
          </p:txBody>
        </p:sp>
        <p:cxnSp>
          <p:nvCxnSpPr>
            <p:cNvPr id="681" name="Straight Connector 680"/>
            <p:cNvCxnSpPr/>
            <p:nvPr/>
          </p:nvCxnSpPr>
          <p:spPr>
            <a:xfrm>
              <a:off x="2653384" y="3668796"/>
              <a:ext cx="16644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2" name="Straight Connector 681"/>
            <p:cNvCxnSpPr/>
            <p:nvPr/>
          </p:nvCxnSpPr>
          <p:spPr>
            <a:xfrm>
              <a:off x="3133883" y="3673071"/>
              <a:ext cx="431384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83" name="Rectangle 682"/>
            <p:cNvSpPr/>
            <p:nvPr/>
          </p:nvSpPr>
          <p:spPr>
            <a:xfrm>
              <a:off x="2822638" y="3521369"/>
              <a:ext cx="311245" cy="3091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 rot="10800000">
              <a:off x="3210821" y="3384307"/>
              <a:ext cx="157139" cy="5747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</a:t>
              </a:r>
            </a:p>
          </p:txBody>
        </p:sp>
        <p:grpSp>
          <p:nvGrpSpPr>
            <p:cNvPr id="687" name="Group 686"/>
            <p:cNvGrpSpPr/>
            <p:nvPr/>
          </p:nvGrpSpPr>
          <p:grpSpPr>
            <a:xfrm>
              <a:off x="3745061" y="3211051"/>
              <a:ext cx="1280455" cy="657768"/>
              <a:chOff x="6266028" y="1687339"/>
              <a:chExt cx="854855" cy="439138"/>
            </a:xfrm>
          </p:grpSpPr>
          <p:sp>
            <p:nvSpPr>
              <p:cNvPr id="748" name="Oval 747"/>
              <p:cNvSpPr/>
              <p:nvPr/>
            </p:nvSpPr>
            <p:spPr>
              <a:xfrm>
                <a:off x="6405683" y="1952456"/>
                <a:ext cx="102393" cy="100013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749" name="TextBox 604"/>
              <p:cNvSpPr txBox="1"/>
              <p:nvPr/>
            </p:nvSpPr>
            <p:spPr>
              <a:xfrm>
                <a:off x="6363217" y="1874735"/>
                <a:ext cx="254386" cy="25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750" name="Straight Connector 749"/>
              <p:cNvCxnSpPr/>
              <p:nvPr/>
            </p:nvCxnSpPr>
            <p:spPr>
              <a:xfrm>
                <a:off x="6456879" y="1687339"/>
                <a:ext cx="0" cy="26511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51" name="Rectangle 750"/>
              <p:cNvSpPr/>
              <p:nvPr/>
            </p:nvSpPr>
            <p:spPr>
              <a:xfrm rot="16200000">
                <a:off x="6405437" y="1604572"/>
                <a:ext cx="104909" cy="38372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vert="vert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</a:t>
                </a:r>
              </a:p>
            </p:txBody>
          </p:sp>
          <p:cxnSp>
            <p:nvCxnSpPr>
              <p:cNvPr id="752" name="Straight Connector 751"/>
              <p:cNvCxnSpPr/>
              <p:nvPr/>
            </p:nvCxnSpPr>
            <p:spPr>
              <a:xfrm>
                <a:off x="6511252" y="1995149"/>
                <a:ext cx="11112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753" name="Group 752"/>
              <p:cNvGrpSpPr/>
              <p:nvPr/>
            </p:nvGrpSpPr>
            <p:grpSpPr>
              <a:xfrm>
                <a:off x="6621783" y="1894512"/>
                <a:ext cx="499100" cy="206375"/>
                <a:chOff x="5057155" y="1892300"/>
                <a:chExt cx="499100" cy="206375"/>
              </a:xfrm>
            </p:grpSpPr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201448" y="1993579"/>
                  <a:ext cx="35480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55" name="Rectangle 754"/>
                <p:cNvSpPr/>
                <p:nvPr/>
              </p:nvSpPr>
              <p:spPr>
                <a:xfrm>
                  <a:off x="5057155" y="1892300"/>
                  <a:ext cx="207793" cy="20637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</p:grpSp>
        </p:grpSp>
        <p:cxnSp>
          <p:nvCxnSpPr>
            <p:cNvPr id="688" name="Straight Connector 687"/>
            <p:cNvCxnSpPr/>
            <p:nvPr/>
          </p:nvCxnSpPr>
          <p:spPr>
            <a:xfrm>
              <a:off x="3565268" y="3671945"/>
              <a:ext cx="38897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689" name="Straight Connector 688"/>
            <p:cNvCxnSpPr/>
            <p:nvPr/>
          </p:nvCxnSpPr>
          <p:spPr>
            <a:xfrm>
              <a:off x="3826750" y="3207739"/>
              <a:ext cx="2156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690" name="Straight Connector 689"/>
            <p:cNvCxnSpPr/>
            <p:nvPr/>
          </p:nvCxnSpPr>
          <p:spPr>
            <a:xfrm>
              <a:off x="3468964" y="3207739"/>
              <a:ext cx="38897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701" name="Group 700"/>
            <p:cNvGrpSpPr/>
            <p:nvPr/>
          </p:nvGrpSpPr>
          <p:grpSpPr>
            <a:xfrm>
              <a:off x="1691437" y="3558756"/>
              <a:ext cx="2854612" cy="235445"/>
              <a:chOff x="5085492" y="1919472"/>
              <a:chExt cx="1905790" cy="157187"/>
            </a:xfrm>
          </p:grpSpPr>
          <p:grpSp>
            <p:nvGrpSpPr>
              <p:cNvPr id="732" name="Group 731"/>
              <p:cNvGrpSpPr/>
              <p:nvPr/>
            </p:nvGrpSpPr>
            <p:grpSpPr>
              <a:xfrm>
                <a:off x="6775282" y="1919472"/>
                <a:ext cx="216000" cy="157187"/>
                <a:chOff x="6894583" y="2933458"/>
                <a:chExt cx="216000" cy="208281"/>
              </a:xfrm>
            </p:grpSpPr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7031830" y="2933458"/>
                  <a:ext cx="0" cy="2082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7" name="Straight Connector 736"/>
                <p:cNvCxnSpPr/>
                <p:nvPr/>
              </p:nvCxnSpPr>
              <p:spPr>
                <a:xfrm flipH="1" flipV="1">
                  <a:off x="6894583" y="3035217"/>
                  <a:ext cx="216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33" name="Group 732"/>
              <p:cNvGrpSpPr/>
              <p:nvPr/>
            </p:nvGrpSpPr>
            <p:grpSpPr>
              <a:xfrm>
                <a:off x="5085492" y="1929272"/>
                <a:ext cx="153005" cy="129655"/>
                <a:chOff x="5085245" y="1929272"/>
                <a:chExt cx="152348" cy="129655"/>
              </a:xfrm>
            </p:grpSpPr>
            <p:sp>
              <p:nvSpPr>
                <p:cNvPr id="734" name="Freeform 733"/>
                <p:cNvSpPr/>
                <p:nvPr/>
              </p:nvSpPr>
              <p:spPr>
                <a:xfrm>
                  <a:off x="5085245" y="1994633"/>
                  <a:ext cx="78581" cy="64294"/>
                </a:xfrm>
                <a:custGeom>
                  <a:avLst/>
                  <a:gdLst>
                    <a:gd name="connsiteX0" fmla="*/ 0 w 78581"/>
                    <a:gd name="connsiteY0" fmla="*/ 64294 h 64294"/>
                    <a:gd name="connsiteX1" fmla="*/ 35719 w 78581"/>
                    <a:gd name="connsiteY1" fmla="*/ 11906 h 64294"/>
                    <a:gd name="connsiteX2" fmla="*/ 78581 w 78581"/>
                    <a:gd name="connsiteY2" fmla="*/ 0 h 6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581" h="64294">
                      <a:moveTo>
                        <a:pt x="0" y="64294"/>
                      </a:moveTo>
                      <a:cubicBezTo>
                        <a:pt x="11311" y="43458"/>
                        <a:pt x="22622" y="22622"/>
                        <a:pt x="35719" y="11906"/>
                      </a:cubicBezTo>
                      <a:cubicBezTo>
                        <a:pt x="48816" y="1190"/>
                        <a:pt x="63698" y="595"/>
                        <a:pt x="78581" y="0"/>
                      </a:cubicBezTo>
                    </a:path>
                  </a:pathLst>
                </a:custGeom>
                <a:noFill/>
                <a:ln w="9525" cap="flat" cmpd="sng" algn="ctr">
                  <a:solidFill>
                    <a:srgbClr val="B22D2D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5" name="Freeform 734"/>
                <p:cNvSpPr/>
                <p:nvPr/>
              </p:nvSpPr>
              <p:spPr>
                <a:xfrm rot="10800000">
                  <a:off x="5159012" y="1929272"/>
                  <a:ext cx="78581" cy="64294"/>
                </a:xfrm>
                <a:custGeom>
                  <a:avLst/>
                  <a:gdLst>
                    <a:gd name="connsiteX0" fmla="*/ 0 w 78581"/>
                    <a:gd name="connsiteY0" fmla="*/ 64294 h 64294"/>
                    <a:gd name="connsiteX1" fmla="*/ 35719 w 78581"/>
                    <a:gd name="connsiteY1" fmla="*/ 11906 h 64294"/>
                    <a:gd name="connsiteX2" fmla="*/ 78581 w 78581"/>
                    <a:gd name="connsiteY2" fmla="*/ 0 h 6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581" h="64294">
                      <a:moveTo>
                        <a:pt x="0" y="64294"/>
                      </a:moveTo>
                      <a:cubicBezTo>
                        <a:pt x="11311" y="43458"/>
                        <a:pt x="22622" y="22622"/>
                        <a:pt x="35719" y="11906"/>
                      </a:cubicBezTo>
                      <a:cubicBezTo>
                        <a:pt x="48816" y="1190"/>
                        <a:pt x="63698" y="595"/>
                        <a:pt x="78581" y="0"/>
                      </a:cubicBezTo>
                    </a:path>
                  </a:pathLst>
                </a:custGeom>
                <a:noFill/>
                <a:ln w="9525" cap="flat" cmpd="sng" algn="ctr">
                  <a:solidFill>
                    <a:srgbClr val="B22D2D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726" name="Group 725"/>
            <p:cNvGrpSpPr/>
            <p:nvPr/>
          </p:nvGrpSpPr>
          <p:grpSpPr>
            <a:xfrm>
              <a:off x="1640313" y="3558756"/>
              <a:ext cx="323538" cy="235445"/>
              <a:chOff x="6894583" y="2933458"/>
              <a:chExt cx="216000" cy="208281"/>
            </a:xfrm>
          </p:grpSpPr>
          <p:cxnSp>
            <p:nvCxnSpPr>
              <p:cNvPr id="730" name="Straight Connector 729"/>
              <p:cNvCxnSpPr/>
              <p:nvPr/>
            </p:nvCxnSpPr>
            <p:spPr>
              <a:xfrm>
                <a:off x="7003256" y="2933458"/>
                <a:ext cx="0" cy="20828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1" name="Straight Connector 730"/>
              <p:cNvCxnSpPr/>
              <p:nvPr/>
            </p:nvCxnSpPr>
            <p:spPr>
              <a:xfrm flipH="1" flipV="1">
                <a:off x="6894583" y="3035217"/>
                <a:ext cx="2160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27" name="Group 726"/>
            <p:cNvGrpSpPr/>
            <p:nvPr/>
          </p:nvGrpSpPr>
          <p:grpSpPr>
            <a:xfrm>
              <a:off x="2861498" y="3573435"/>
              <a:ext cx="229180" cy="194205"/>
              <a:chOff x="5085245" y="1929272"/>
              <a:chExt cx="152348" cy="129655"/>
            </a:xfrm>
          </p:grpSpPr>
          <p:sp>
            <p:nvSpPr>
              <p:cNvPr id="728" name="Freeform 727"/>
              <p:cNvSpPr/>
              <p:nvPr/>
            </p:nvSpPr>
            <p:spPr>
              <a:xfrm>
                <a:off x="5085245" y="1994633"/>
                <a:ext cx="78581" cy="64294"/>
              </a:xfrm>
              <a:custGeom>
                <a:avLst/>
                <a:gdLst>
                  <a:gd name="connsiteX0" fmla="*/ 0 w 78581"/>
                  <a:gd name="connsiteY0" fmla="*/ 64294 h 64294"/>
                  <a:gd name="connsiteX1" fmla="*/ 35719 w 78581"/>
                  <a:gd name="connsiteY1" fmla="*/ 11906 h 64294"/>
                  <a:gd name="connsiteX2" fmla="*/ 78581 w 78581"/>
                  <a:gd name="connsiteY2" fmla="*/ 0 h 6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" h="64294">
                    <a:moveTo>
                      <a:pt x="0" y="64294"/>
                    </a:moveTo>
                    <a:cubicBezTo>
                      <a:pt x="11311" y="43458"/>
                      <a:pt x="22622" y="22622"/>
                      <a:pt x="35719" y="11906"/>
                    </a:cubicBezTo>
                    <a:cubicBezTo>
                      <a:pt x="48816" y="1190"/>
                      <a:pt x="63698" y="595"/>
                      <a:pt x="78581" y="0"/>
                    </a:cubicBezTo>
                  </a:path>
                </a:pathLst>
              </a:custGeom>
              <a:noFill/>
              <a:ln w="9525" cap="flat" cmpd="sng" algn="ctr">
                <a:solidFill>
                  <a:srgbClr val="B22D2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729" name="Freeform 728"/>
              <p:cNvSpPr/>
              <p:nvPr/>
            </p:nvSpPr>
            <p:spPr>
              <a:xfrm rot="10800000">
                <a:off x="5159012" y="1929272"/>
                <a:ext cx="78581" cy="64294"/>
              </a:xfrm>
              <a:custGeom>
                <a:avLst/>
                <a:gdLst>
                  <a:gd name="connsiteX0" fmla="*/ 0 w 78581"/>
                  <a:gd name="connsiteY0" fmla="*/ 64294 h 64294"/>
                  <a:gd name="connsiteX1" fmla="*/ 35719 w 78581"/>
                  <a:gd name="connsiteY1" fmla="*/ 11906 h 64294"/>
                  <a:gd name="connsiteX2" fmla="*/ 78581 w 78581"/>
                  <a:gd name="connsiteY2" fmla="*/ 0 h 6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" h="64294">
                    <a:moveTo>
                      <a:pt x="0" y="64294"/>
                    </a:moveTo>
                    <a:cubicBezTo>
                      <a:pt x="11311" y="43458"/>
                      <a:pt x="22622" y="22622"/>
                      <a:pt x="35719" y="11906"/>
                    </a:cubicBezTo>
                    <a:cubicBezTo>
                      <a:pt x="48816" y="1190"/>
                      <a:pt x="63698" y="595"/>
                      <a:pt x="78581" y="0"/>
                    </a:cubicBezTo>
                  </a:path>
                </a:pathLst>
              </a:custGeom>
              <a:noFill/>
              <a:ln w="9525" cap="flat" cmpd="sng" algn="ctr">
                <a:solidFill>
                  <a:srgbClr val="B22D2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20" name="Group 719"/>
            <p:cNvGrpSpPr/>
            <p:nvPr/>
          </p:nvGrpSpPr>
          <p:grpSpPr>
            <a:xfrm>
              <a:off x="2811218" y="3562322"/>
              <a:ext cx="323538" cy="235445"/>
              <a:chOff x="6894583" y="2933458"/>
              <a:chExt cx="216000" cy="208281"/>
            </a:xfrm>
          </p:grpSpPr>
          <p:cxnSp>
            <p:nvCxnSpPr>
              <p:cNvPr id="724" name="Straight Connector 723"/>
              <p:cNvCxnSpPr/>
              <p:nvPr/>
            </p:nvCxnSpPr>
            <p:spPr>
              <a:xfrm>
                <a:off x="7003256" y="2933458"/>
                <a:ext cx="0" cy="20828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5" name="Straight Connector 724"/>
              <p:cNvCxnSpPr/>
              <p:nvPr/>
            </p:nvCxnSpPr>
            <p:spPr>
              <a:xfrm flipH="1" flipV="1">
                <a:off x="6894583" y="3035217"/>
                <a:ext cx="2160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21" name="Group 720"/>
            <p:cNvGrpSpPr/>
            <p:nvPr/>
          </p:nvGrpSpPr>
          <p:grpSpPr>
            <a:xfrm>
              <a:off x="4317746" y="3577001"/>
              <a:ext cx="229180" cy="194205"/>
              <a:chOff x="5085245" y="1929272"/>
              <a:chExt cx="152348" cy="129655"/>
            </a:xfrm>
          </p:grpSpPr>
          <p:sp>
            <p:nvSpPr>
              <p:cNvPr id="722" name="Freeform 721"/>
              <p:cNvSpPr/>
              <p:nvPr/>
            </p:nvSpPr>
            <p:spPr>
              <a:xfrm>
                <a:off x="5085245" y="1994633"/>
                <a:ext cx="78581" cy="64294"/>
              </a:xfrm>
              <a:custGeom>
                <a:avLst/>
                <a:gdLst>
                  <a:gd name="connsiteX0" fmla="*/ 0 w 78581"/>
                  <a:gd name="connsiteY0" fmla="*/ 64294 h 64294"/>
                  <a:gd name="connsiteX1" fmla="*/ 35719 w 78581"/>
                  <a:gd name="connsiteY1" fmla="*/ 11906 h 64294"/>
                  <a:gd name="connsiteX2" fmla="*/ 78581 w 78581"/>
                  <a:gd name="connsiteY2" fmla="*/ 0 h 6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" h="64294">
                    <a:moveTo>
                      <a:pt x="0" y="64294"/>
                    </a:moveTo>
                    <a:cubicBezTo>
                      <a:pt x="11311" y="43458"/>
                      <a:pt x="22622" y="22622"/>
                      <a:pt x="35719" y="11906"/>
                    </a:cubicBezTo>
                    <a:cubicBezTo>
                      <a:pt x="48816" y="1190"/>
                      <a:pt x="63698" y="595"/>
                      <a:pt x="78581" y="0"/>
                    </a:cubicBezTo>
                  </a:path>
                </a:pathLst>
              </a:custGeom>
              <a:noFill/>
              <a:ln w="9525" cap="flat" cmpd="sng" algn="ctr">
                <a:solidFill>
                  <a:srgbClr val="B22D2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723" name="Freeform 722"/>
              <p:cNvSpPr/>
              <p:nvPr/>
            </p:nvSpPr>
            <p:spPr>
              <a:xfrm rot="10800000">
                <a:off x="5159012" y="1929272"/>
                <a:ext cx="78581" cy="64294"/>
              </a:xfrm>
              <a:custGeom>
                <a:avLst/>
                <a:gdLst>
                  <a:gd name="connsiteX0" fmla="*/ 0 w 78581"/>
                  <a:gd name="connsiteY0" fmla="*/ 64294 h 64294"/>
                  <a:gd name="connsiteX1" fmla="*/ 35719 w 78581"/>
                  <a:gd name="connsiteY1" fmla="*/ 11906 h 64294"/>
                  <a:gd name="connsiteX2" fmla="*/ 78581 w 78581"/>
                  <a:gd name="connsiteY2" fmla="*/ 0 h 6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" h="64294">
                    <a:moveTo>
                      <a:pt x="0" y="64294"/>
                    </a:moveTo>
                    <a:cubicBezTo>
                      <a:pt x="11311" y="43458"/>
                      <a:pt x="22622" y="22622"/>
                      <a:pt x="35719" y="11906"/>
                    </a:cubicBezTo>
                    <a:cubicBezTo>
                      <a:pt x="48816" y="1190"/>
                      <a:pt x="63698" y="595"/>
                      <a:pt x="78581" y="0"/>
                    </a:cubicBezTo>
                  </a:path>
                </a:pathLst>
              </a:custGeom>
              <a:noFill/>
              <a:ln w="9525" cap="flat" cmpd="sng" algn="ctr">
                <a:solidFill>
                  <a:srgbClr val="B22D2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04" name="Group 703"/>
            <p:cNvGrpSpPr/>
            <p:nvPr/>
          </p:nvGrpSpPr>
          <p:grpSpPr>
            <a:xfrm>
              <a:off x="1599458" y="3831281"/>
              <a:ext cx="216679" cy="245653"/>
              <a:chOff x="4909638" y="2053080"/>
              <a:chExt cx="144659" cy="164002"/>
            </a:xfrm>
          </p:grpSpPr>
          <p:cxnSp>
            <p:nvCxnSpPr>
              <p:cNvPr id="718" name="Straight Connector 717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headEnd w="sm" len="sm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9" name="TextBox 543"/>
                  <p:cNvSpPr txBox="1"/>
                  <p:nvPr/>
                </p:nvSpPr>
                <p:spPr>
                  <a:xfrm>
                    <a:off x="4909638" y="2073216"/>
                    <a:ext cx="141426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9" name="TextBox 5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44063" cy="14818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5" name="Group 704"/>
            <p:cNvGrpSpPr/>
            <p:nvPr/>
          </p:nvGrpSpPr>
          <p:grpSpPr>
            <a:xfrm>
              <a:off x="2775810" y="3829599"/>
              <a:ext cx="216679" cy="245653"/>
              <a:chOff x="4909638" y="2053080"/>
              <a:chExt cx="144659" cy="164002"/>
            </a:xfrm>
          </p:grpSpPr>
          <p:cxnSp>
            <p:nvCxnSpPr>
              <p:cNvPr id="716" name="Straight Connector 715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headEnd w="sm" len="sm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7" name="TextBox 541"/>
                  <p:cNvSpPr txBox="1"/>
                  <p:nvPr/>
                </p:nvSpPr>
                <p:spPr>
                  <a:xfrm>
                    <a:off x="4909638" y="2073216"/>
                    <a:ext cx="138665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7" name="TextBox 5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41183" cy="14818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6667" r="-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6" name="Group 705"/>
            <p:cNvGrpSpPr/>
            <p:nvPr/>
          </p:nvGrpSpPr>
          <p:grpSpPr>
            <a:xfrm>
              <a:off x="4224851" y="3832941"/>
              <a:ext cx="235016" cy="245653"/>
              <a:chOff x="4909638" y="2053080"/>
              <a:chExt cx="156901" cy="164002"/>
            </a:xfrm>
          </p:grpSpPr>
          <p:cxnSp>
            <p:nvCxnSpPr>
              <p:cNvPr id="714" name="Straight Connector 713"/>
              <p:cNvCxnSpPr/>
              <p:nvPr/>
            </p:nvCxnSpPr>
            <p:spPr>
              <a:xfrm flipH="1" flipV="1">
                <a:off x="5053129" y="2053080"/>
                <a:ext cx="1168" cy="15001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ysDot"/>
                <a:miter lim="800000"/>
                <a:tailEnd type="triangle" w="sm" len="sm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5" name="TextBox 539"/>
                  <p:cNvSpPr txBox="1"/>
                  <p:nvPr/>
                </p:nvSpPr>
                <p:spPr>
                  <a:xfrm>
                    <a:off x="4909638" y="2073216"/>
                    <a:ext cx="156901" cy="143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sz="1867" dirty="0">
                      <a:solidFill>
                        <a:sysClr val="windowText" lastClr="0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15" name="TextBox 5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638" y="2073216"/>
                    <a:ext cx="159603" cy="14818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2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13" name="TextBox 537"/>
            <p:cNvSpPr txBox="1"/>
            <p:nvPr/>
          </p:nvSpPr>
          <p:spPr>
            <a:xfrm>
              <a:off x="5458332" y="4122957"/>
              <a:ext cx="2589243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Only 10 unfolded iterations</a:t>
              </a:r>
            </a:p>
          </p:txBody>
        </p:sp>
      </p:grpSp>
      <p:cxnSp>
        <p:nvCxnSpPr>
          <p:cNvPr id="664" name="Elbow Connector 663"/>
          <p:cNvCxnSpPr/>
          <p:nvPr/>
        </p:nvCxnSpPr>
        <p:spPr>
          <a:xfrm rot="5400000">
            <a:off x="8990206" y="2357675"/>
            <a:ext cx="786457" cy="678180"/>
          </a:xfrm>
          <a:prstGeom prst="bentConnector3">
            <a:avLst>
              <a:gd name="adj1" fmla="val 99989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5" name="Elbow Connector 664"/>
          <p:cNvCxnSpPr/>
          <p:nvPr/>
        </p:nvCxnSpPr>
        <p:spPr>
          <a:xfrm rot="10800000">
            <a:off x="7719437" y="2423853"/>
            <a:ext cx="545404" cy="657335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5" name="Arc 684"/>
          <p:cNvSpPr/>
          <p:nvPr/>
        </p:nvSpPr>
        <p:spPr>
          <a:xfrm>
            <a:off x="5568360" y="2042377"/>
            <a:ext cx="4548237" cy="2997443"/>
          </a:xfrm>
          <a:prstGeom prst="arc">
            <a:avLst>
              <a:gd name="adj1" fmla="val 20421965"/>
              <a:gd name="adj2" fmla="val 4815003"/>
            </a:avLst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stealth" w="lg" len="lg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480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686" name="TextBox 469"/>
          <p:cNvSpPr txBox="1"/>
          <p:nvPr/>
        </p:nvSpPr>
        <p:spPr>
          <a:xfrm>
            <a:off x="8676002" y="4945352"/>
            <a:ext cx="256921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GB" sz="1867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unfolding</a:t>
            </a:r>
          </a:p>
        </p:txBody>
      </p:sp>
      <p:cxnSp>
        <p:nvCxnSpPr>
          <p:cNvPr id="691" name="Straight Connector 690"/>
          <p:cNvCxnSpPr>
            <a:endCxn id="699" idx="1"/>
          </p:cNvCxnSpPr>
          <p:nvPr/>
        </p:nvCxnSpPr>
        <p:spPr>
          <a:xfrm flipV="1">
            <a:off x="7700411" y="2320945"/>
            <a:ext cx="67659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2" name="Straight Connector 691"/>
          <p:cNvCxnSpPr/>
          <p:nvPr/>
        </p:nvCxnSpPr>
        <p:spPr>
          <a:xfrm>
            <a:off x="5883749" y="2326040"/>
            <a:ext cx="174643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3" name="Straight Connector 692"/>
          <p:cNvCxnSpPr/>
          <p:nvPr/>
        </p:nvCxnSpPr>
        <p:spPr>
          <a:xfrm>
            <a:off x="8610747" y="1757709"/>
            <a:ext cx="0" cy="359487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TextBox 518"/>
              <p:cNvSpPr txBox="1"/>
              <p:nvPr/>
            </p:nvSpPr>
            <p:spPr>
              <a:xfrm>
                <a:off x="8656454" y="1675836"/>
                <a:ext cx="171521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67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867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94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54" y="1675836"/>
                <a:ext cx="171521" cy="287323"/>
              </a:xfrm>
              <a:prstGeom prst="rect">
                <a:avLst/>
              </a:prstGeom>
              <a:blipFill rotWithShape="0">
                <a:blip r:embed="rId12"/>
                <a:stretch>
                  <a:fillRect l="-32143" r="-35714" b="-85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5" name="Group 694"/>
          <p:cNvGrpSpPr/>
          <p:nvPr/>
        </p:nvGrpSpPr>
        <p:grpSpPr>
          <a:xfrm>
            <a:off x="7528715" y="2083090"/>
            <a:ext cx="508049" cy="502766"/>
            <a:chOff x="5390905" y="588994"/>
            <a:chExt cx="254387" cy="251741"/>
          </a:xfrm>
        </p:grpSpPr>
        <p:sp>
          <p:nvSpPr>
            <p:cNvPr id="746" name="Oval 745"/>
            <p:cNvSpPr/>
            <p:nvPr/>
          </p:nvSpPr>
          <p:spPr>
            <a:xfrm>
              <a:off x="5436595" y="660637"/>
              <a:ext cx="102393" cy="100013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747" name="TextBox 602"/>
            <p:cNvSpPr txBox="1"/>
            <p:nvPr/>
          </p:nvSpPr>
          <p:spPr>
            <a:xfrm>
              <a:off x="5390905" y="588994"/>
              <a:ext cx="254387" cy="25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cxnSp>
        <p:nvCxnSpPr>
          <p:cNvPr id="696" name="Straight Connector 695"/>
          <p:cNvCxnSpPr/>
          <p:nvPr/>
        </p:nvCxnSpPr>
        <p:spPr>
          <a:xfrm flipV="1">
            <a:off x="8775350" y="2313357"/>
            <a:ext cx="172553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97" name="Group 696"/>
          <p:cNvGrpSpPr/>
          <p:nvPr/>
        </p:nvGrpSpPr>
        <p:grpSpPr>
          <a:xfrm>
            <a:off x="6643037" y="1937203"/>
            <a:ext cx="508049" cy="766360"/>
            <a:chOff x="4959339" y="513566"/>
            <a:chExt cx="254387" cy="383727"/>
          </a:xfrm>
        </p:grpSpPr>
        <p:sp>
          <p:nvSpPr>
            <p:cNvPr id="744" name="Rectangle 743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5" name="TextBox 600"/>
                <p:cNvSpPr txBox="1"/>
                <p:nvPr/>
              </p:nvSpPr>
              <p:spPr>
                <a:xfrm>
                  <a:off x="4959339" y="620265"/>
                  <a:ext cx="254387" cy="16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45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339" y="620265"/>
                  <a:ext cx="254387" cy="169519"/>
                </a:xfrm>
                <a:prstGeom prst="rect">
                  <a:avLst/>
                </a:prstGeom>
                <a:blipFill>
                  <a:blip r:embed="rId13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8" name="Group 697"/>
          <p:cNvGrpSpPr/>
          <p:nvPr/>
        </p:nvGrpSpPr>
        <p:grpSpPr>
          <a:xfrm>
            <a:off x="7837898" y="2737966"/>
            <a:ext cx="1499105" cy="686015"/>
            <a:chOff x="4856922" y="545485"/>
            <a:chExt cx="572239" cy="383727"/>
          </a:xfrm>
        </p:grpSpPr>
        <p:sp>
          <p:nvSpPr>
            <p:cNvPr id="742" name="Rectangle 741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1867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3" name="TextBox 598"/>
                <p:cNvSpPr txBox="1"/>
                <p:nvPr/>
              </p:nvSpPr>
              <p:spPr>
                <a:xfrm>
                  <a:off x="4856922" y="644964"/>
                  <a:ext cx="572239" cy="1893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lang="en-US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43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922" y="644964"/>
                  <a:ext cx="572239" cy="189372"/>
                </a:xfrm>
                <a:prstGeom prst="rect">
                  <a:avLst/>
                </a:prstGeom>
                <a:blipFill>
                  <a:blip r:embed="rId1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9" name="Rectangle 698"/>
          <p:cNvSpPr/>
          <p:nvPr/>
        </p:nvSpPr>
        <p:spPr>
          <a:xfrm>
            <a:off x="8377010" y="2114864"/>
            <a:ext cx="414993" cy="41216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480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700" name="Group 699"/>
          <p:cNvGrpSpPr/>
          <p:nvPr/>
        </p:nvGrpSpPr>
        <p:grpSpPr>
          <a:xfrm>
            <a:off x="8423141" y="2190018"/>
            <a:ext cx="347512" cy="263833"/>
            <a:chOff x="6894583" y="2931319"/>
            <a:chExt cx="216000" cy="210420"/>
          </a:xfrm>
        </p:grpSpPr>
        <p:cxnSp>
          <p:nvCxnSpPr>
            <p:cNvPr id="738" name="Straight Connector 737"/>
            <p:cNvCxnSpPr/>
            <p:nvPr/>
          </p:nvCxnSpPr>
          <p:spPr>
            <a:xfrm>
              <a:off x="7003256" y="2933458"/>
              <a:ext cx="0" cy="20828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39" name="Straight Connector 738"/>
            <p:cNvCxnSpPr/>
            <p:nvPr/>
          </p:nvCxnSpPr>
          <p:spPr>
            <a:xfrm flipH="1" flipV="1">
              <a:off x="6894583" y="3035217"/>
              <a:ext cx="2160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40" name="Straight Connector 739"/>
            <p:cNvCxnSpPr/>
            <p:nvPr/>
          </p:nvCxnSpPr>
          <p:spPr>
            <a:xfrm flipH="1">
              <a:off x="7042057" y="2931319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41" name="Straight Connector 740"/>
            <p:cNvCxnSpPr/>
            <p:nvPr/>
          </p:nvCxnSpPr>
          <p:spPr>
            <a:xfrm flipH="1">
              <a:off x="6900661" y="3035217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TextBox 531"/>
              <p:cNvSpPr txBox="1"/>
              <p:nvPr/>
            </p:nvSpPr>
            <p:spPr>
              <a:xfrm>
                <a:off x="8869495" y="1846939"/>
                <a:ext cx="6633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defTabSz="1219170">
                  <a:defRPr/>
                </a:pPr>
                <a:endParaRPr lang="en-US" sz="24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7" name="TextBox 5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495" y="1846939"/>
                <a:ext cx="663312" cy="83099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9" name="Straight Connector 708"/>
          <p:cNvCxnSpPr/>
          <p:nvPr/>
        </p:nvCxnSpPr>
        <p:spPr>
          <a:xfrm>
            <a:off x="9724013" y="2517825"/>
            <a:ext cx="0" cy="390137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ysDot"/>
            <a:miter lim="800000"/>
          </a:ln>
          <a:effectLst/>
        </p:spPr>
      </p:cxnSp>
      <p:sp>
        <p:nvSpPr>
          <p:cNvPr id="710" name="TextBox 534"/>
          <p:cNvSpPr txBox="1"/>
          <p:nvPr/>
        </p:nvSpPr>
        <p:spPr>
          <a:xfrm>
            <a:off x="10126741" y="2313767"/>
            <a:ext cx="2569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GB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High-res </a:t>
            </a:r>
          </a:p>
          <a:p>
            <a:pPr defTabSz="1219170">
              <a:defRPr/>
            </a:pPr>
            <a:r>
              <a:rPr lang="en-GB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output</a:t>
            </a:r>
          </a:p>
        </p:txBody>
      </p:sp>
      <p:sp>
        <p:nvSpPr>
          <p:cNvPr id="102" name="TextBox 534"/>
          <p:cNvSpPr txBox="1"/>
          <p:nvPr/>
        </p:nvSpPr>
        <p:spPr>
          <a:xfrm>
            <a:off x="5061401" y="2322447"/>
            <a:ext cx="2569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GB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Low-res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9166" y="4153411"/>
            <a:ext cx="1790564" cy="1359515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042020" y="3789176"/>
            <a:ext cx="298564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Model-aware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788264" y="3859118"/>
            <a:ext cx="4038648" cy="709927"/>
            <a:chOff x="4181475" y="2858455"/>
            <a:chExt cx="3028986" cy="532445"/>
          </a:xfrm>
        </p:grpSpPr>
        <p:sp>
          <p:nvSpPr>
            <p:cNvPr id="10" name="Freeform 9"/>
            <p:cNvSpPr/>
            <p:nvPr/>
          </p:nvSpPr>
          <p:spPr>
            <a:xfrm>
              <a:off x="4181475" y="3009900"/>
              <a:ext cx="609600" cy="381000"/>
            </a:xfrm>
            <a:custGeom>
              <a:avLst/>
              <a:gdLst>
                <a:gd name="connsiteX0" fmla="*/ 0 w 609600"/>
                <a:gd name="connsiteY0" fmla="*/ 381000 h 381000"/>
                <a:gd name="connsiteX1" fmla="*/ 180975 w 609600"/>
                <a:gd name="connsiteY1" fmla="*/ 200025 h 381000"/>
                <a:gd name="connsiteX2" fmla="*/ 609600 w 609600"/>
                <a:gd name="connsiteY2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381000">
                  <a:moveTo>
                    <a:pt x="0" y="381000"/>
                  </a:moveTo>
                  <a:cubicBezTo>
                    <a:pt x="39687" y="322262"/>
                    <a:pt x="79375" y="263525"/>
                    <a:pt x="180975" y="200025"/>
                  </a:cubicBezTo>
                  <a:cubicBezTo>
                    <a:pt x="282575" y="136525"/>
                    <a:pt x="446087" y="68262"/>
                    <a:pt x="6096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9343" y="2858455"/>
              <a:ext cx="24411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i="1" dirty="0"/>
                <a:t>5x5 filter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7385" y="1585805"/>
            <a:ext cx="4616712" cy="1522121"/>
            <a:chOff x="5625834" y="1708369"/>
            <a:chExt cx="3462534" cy="1141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5625834" y="1708369"/>
                  <a:ext cx="3462534" cy="440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acc>
                                  <m:accPr>
                                    <m:chr m:val="̂"/>
                                    <m:ctrlPr>
                                      <a:rPr lang="nl-N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nl-NL" sz="24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2400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nl-NL" sz="2400" i="1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  <m:r>
                                  <a:rPr lang="nl-NL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nl-N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nl-NL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nl-NL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nl-NL" sz="24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24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nl-NL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nl-NL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nl-NL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>
                    <a:latin typeface="Cambria" panose="02040503050406030204" pitchFamily="18" charset="0"/>
                    <a:ea typeface="ヒラギノ角ゴ Pro W3" pitchFamily="125" charset="-128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834" y="1708369"/>
                  <a:ext cx="3462534" cy="44016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042" b="-10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5686214" y="2129996"/>
                  <a:ext cx="2794611" cy="28474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US" sz="1867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nl-NL" sz="1867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1867" dirty="0">
                      <a:latin typeface="Calibri Light" panose="020F0302020204030204" pitchFamily="34" charset="0"/>
                      <a:ea typeface="ヒラギノ角ゴ Pro W3" pitchFamily="125" charset="-128"/>
                      <a:cs typeface="Calibri Light" panose="020F0302020204030204" pitchFamily="34" charset="0"/>
                    </a:rPr>
                    <a:t> Known measurement (PSF) matrix</a:t>
                  </a:r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4" y="2129996"/>
                  <a:ext cx="2794611" cy="28474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6349" r="-491" b="-253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/>
                <p:cNvSpPr/>
                <p:nvPr/>
              </p:nvSpPr>
              <p:spPr>
                <a:xfrm>
                  <a:off x="5711016" y="2346084"/>
                  <a:ext cx="1341185" cy="28474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nl-NL" sz="1867" b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nl-NL" sz="1867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1867" dirty="0">
                      <a:latin typeface="Calibri Light" panose="020F0302020204030204" pitchFamily="34" charset="0"/>
                      <a:ea typeface="ヒラギノ角ゴ Pro W3" pitchFamily="125" charset="-128"/>
                      <a:cs typeface="Calibri Light" panose="020F0302020204030204" pitchFamily="34" charset="0"/>
                    </a:rPr>
                    <a:t> Measurement</a:t>
                  </a: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016" y="2346084"/>
                  <a:ext cx="1387367" cy="30777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4000" r="-439"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Rectangle 114"/>
                <p:cNvSpPr/>
                <p:nvPr/>
              </p:nvSpPr>
              <p:spPr>
                <a:xfrm>
                  <a:off x="5713437" y="2565218"/>
                  <a:ext cx="2380844" cy="28474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nl-NL" sz="1867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nl-NL" sz="1867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1867" dirty="0">
                      <a:latin typeface="Calibri Light" panose="020F0302020204030204" pitchFamily="34" charset="0"/>
                      <a:ea typeface="ヒラギノ角ゴ Pro W3" pitchFamily="125" charset="-128"/>
                      <a:cs typeface="Calibri Light" panose="020F0302020204030204" pitchFamily="34" charset="0"/>
                    </a:rPr>
                    <a:t> Sparse target location vector</a:t>
                  </a:r>
                </a:p>
              </p:txBody>
            </p:sp>
          </mc:Choice>
          <mc:Fallback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437" y="2565218"/>
                  <a:ext cx="2380844" cy="284742"/>
                </a:xfrm>
                <a:prstGeom prst="rect">
                  <a:avLst/>
                </a:prstGeom>
                <a:blipFill>
                  <a:blip r:embed="rId19"/>
                  <a:stretch>
                    <a:fillRect t="-8065" r="-76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Arc 131"/>
          <p:cNvSpPr/>
          <p:nvPr/>
        </p:nvSpPr>
        <p:spPr>
          <a:xfrm>
            <a:off x="8006347" y="2310995"/>
            <a:ext cx="1569208" cy="1551291"/>
          </a:xfrm>
          <a:prstGeom prst="arc">
            <a:avLst>
              <a:gd name="adj1" fmla="val 16200000"/>
              <a:gd name="adj2" fmla="val 10545316"/>
            </a:avLst>
          </a:prstGeom>
          <a:ln w="82550">
            <a:solidFill>
              <a:srgbClr val="AD2229">
                <a:alpha val="65000"/>
              </a:srgbClr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4414363" y="5701496"/>
            <a:ext cx="3023411" cy="0"/>
          </a:xfrm>
          <a:prstGeom prst="straightConnector1">
            <a:avLst/>
          </a:prstGeom>
          <a:ln w="101600">
            <a:solidFill>
              <a:srgbClr val="AD2229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TextBox 532"/>
              <p:cNvSpPr txBox="1"/>
              <p:nvPr/>
            </p:nvSpPr>
            <p:spPr>
              <a:xfrm>
                <a:off x="8883541" y="2980677"/>
                <a:ext cx="12330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defTabSz="1219170">
                  <a:defRPr/>
                </a:pPr>
                <a:endParaRPr lang="en-US" sz="24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8" name="TextBox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541" y="2980677"/>
                <a:ext cx="1233056" cy="83099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408"/>
          <p:cNvSpPr txBox="1"/>
          <p:nvPr/>
        </p:nvSpPr>
        <p:spPr>
          <a:xfrm>
            <a:off x="778481" y="3442123"/>
            <a:ext cx="460888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GB" sz="1867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unfolded ISTA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10069" y="4150410"/>
            <a:ext cx="4129219" cy="710404"/>
            <a:chOff x="6281260" y="3012749"/>
            <a:chExt cx="3096914" cy="532803"/>
          </a:xfrm>
        </p:grpSpPr>
        <p:pic>
          <p:nvPicPr>
            <p:cNvPr id="107" name="Picture 2" descr="Gerelateerde afbeeldi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260" y="3012749"/>
              <a:ext cx="532803" cy="532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537"/>
            <p:cNvSpPr txBox="1"/>
            <p:nvPr/>
          </p:nvSpPr>
          <p:spPr>
            <a:xfrm>
              <a:off x="6851737" y="3140959"/>
              <a:ext cx="252643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GB" sz="1867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Thousands of iterations</a:t>
              </a:r>
            </a:p>
          </p:txBody>
        </p:sp>
      </p:grpSp>
      <p:pic>
        <p:nvPicPr>
          <p:cNvPr id="110" name="Picture 2" descr="Gerelateerde afbeeldi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26" y="5509785"/>
            <a:ext cx="440001" cy="4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unfolded sparse coding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Learned convolutional ISTA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24</a:t>
            </a:fld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68268" y="5887358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van Sloun </a:t>
            </a:r>
            <a:r>
              <a:rPr lang="en-GB" i="1" dirty="0"/>
              <a:t>et al. Proc. IEEE, </a:t>
            </a:r>
            <a:r>
              <a:rPr lang="en-GB" dirty="0"/>
              <a:t>2019</a:t>
            </a:r>
            <a:endParaRPr lang="en-US" i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198431" y="5631729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van Sloun </a:t>
            </a:r>
            <a:r>
              <a:rPr lang="en-GB" i="1" dirty="0"/>
              <a:t>et al. IUS, </a:t>
            </a:r>
            <a:r>
              <a:rPr lang="en-GB" dirty="0"/>
              <a:t>2019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84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 animBg="1"/>
      <p:bldP spid="686" grpId="0"/>
      <p:bldP spid="8" grpId="0" animBg="1"/>
      <p:bldP spid="9" grpId="0"/>
      <p:bldP spid="132" grpId="0" animBg="1"/>
      <p:bldP spid="134" grpId="0"/>
      <p:bldP spid="111" grpId="0"/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-261257" y="-275771"/>
            <a:ext cx="12714514" cy="6284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9686" t="2589" r="10383" b="5470"/>
          <a:stretch/>
        </p:blipFill>
        <p:spPr>
          <a:xfrm>
            <a:off x="562587" y="691841"/>
            <a:ext cx="10266779" cy="480601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60000"/>
              </a:clrFrom>
              <a:clrTo>
                <a:srgbClr val="160000">
                  <a:alpha val="0"/>
                </a:srgbClr>
              </a:clrTo>
            </a:clrChange>
          </a:blip>
          <a:srcRect l="10002" t="2425" r="10180" b="5852"/>
          <a:stretch/>
        </p:blipFill>
        <p:spPr>
          <a:xfrm>
            <a:off x="562587" y="691843"/>
            <a:ext cx="10279059" cy="480808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60000"/>
              </a:clrFrom>
              <a:clrTo>
                <a:srgbClr val="160000">
                  <a:alpha val="0"/>
                </a:srgbClr>
              </a:clrTo>
            </a:clrChange>
          </a:blip>
          <a:srcRect l="14320" t="24495" r="78654" b="54787"/>
          <a:stretch/>
        </p:blipFill>
        <p:spPr>
          <a:xfrm>
            <a:off x="8910761" y="2748867"/>
            <a:ext cx="2694923" cy="3234799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60000"/>
              </a:clrFrom>
              <a:clrTo>
                <a:srgbClr val="160000">
                  <a:alpha val="0"/>
                </a:srgbClr>
              </a:clrTo>
            </a:clrChange>
          </a:blip>
          <a:srcRect l="33581" t="48792" r="59236" b="30232"/>
          <a:stretch/>
        </p:blipFill>
        <p:spPr>
          <a:xfrm>
            <a:off x="5931961" y="2779046"/>
            <a:ext cx="2696283" cy="320462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/>
          <p:nvPr/>
        </p:nvCxnSpPr>
        <p:spPr>
          <a:xfrm>
            <a:off x="9051135" y="5801653"/>
            <a:ext cx="49513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57463" y="5363448"/>
                <a:ext cx="1371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200 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463" y="5363448"/>
                <a:ext cx="137174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25</a:t>
            </a:fld>
            <a:endParaRPr lang="en-US" dirty="0"/>
          </a:p>
        </p:txBody>
      </p:sp>
      <p:sp>
        <p:nvSpPr>
          <p:cNvPr id="106" name="Title 3">
            <a:extLst>
              <a:ext uri="{FF2B5EF4-FFF2-40B4-BE49-F238E27FC236}">
                <a16:creationId xmlns:a16="http://schemas.microsoft.com/office/drawing/2014/main" id="{E157CDEB-A50A-4132-9AA9-4761857F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19050"/>
            <a:ext cx="1307242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unfolded sparse coding for ultrasound microscopy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Learned convolutional ISTA</a:t>
            </a:r>
            <a:endParaRPr lang="en-US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6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688416" y="2703510"/>
            <a:ext cx="5788647" cy="3539544"/>
            <a:chOff x="380004" y="1433375"/>
            <a:chExt cx="4341485" cy="265465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115437A-3C63-4935-84BB-FDE180014F84}"/>
                </a:ext>
              </a:extLst>
            </p:cNvPr>
            <p:cNvCxnSpPr/>
            <p:nvPr/>
          </p:nvCxnSpPr>
          <p:spPr>
            <a:xfrm>
              <a:off x="2973638" y="1744301"/>
              <a:ext cx="0" cy="1665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5A835BCD-5457-4881-BCA3-C8DCA6047DF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0" y="1641405"/>
              <a:ext cx="124503" cy="113959"/>
            </a:xfrm>
            <a:prstGeom prst="rect">
              <a:avLst/>
            </a:prstGeom>
          </p:spPr>
        </p:pic>
        <p:sp>
          <p:nvSpPr>
            <p:cNvPr id="127" name="Rectangle 1547"/>
            <p:cNvSpPr>
              <a:spLocks noChangeArrowheads="1"/>
            </p:cNvSpPr>
            <p:nvPr/>
          </p:nvSpPr>
          <p:spPr bwMode="auto">
            <a:xfrm>
              <a:off x="1441632" y="3438644"/>
              <a:ext cx="176553" cy="580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16532" tIns="58265" rIns="116532" bIns="58265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r" defTabSz="3311636" rtl="1"/>
              <a:endParaRPr lang="en-US" sz="4267">
                <a:solidFill>
                  <a:prstClr val="black"/>
                </a:solidFill>
              </a:endParaRPr>
            </a:p>
          </p:txBody>
        </p:sp>
        <p:sp>
          <p:nvSpPr>
            <p:cNvPr id="128" name="Rectangle 1600"/>
            <p:cNvSpPr>
              <a:spLocks noChangeArrowheads="1"/>
            </p:cNvSpPr>
            <p:nvPr/>
          </p:nvSpPr>
          <p:spPr bwMode="auto">
            <a:xfrm>
              <a:off x="1489586" y="3486599"/>
              <a:ext cx="176553" cy="580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16532" tIns="58265" rIns="116532" bIns="58265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r" defTabSz="3311636" rtl="1"/>
              <a:endParaRPr lang="en-US" sz="4267">
                <a:solidFill>
                  <a:prstClr val="black"/>
                </a:solidFill>
              </a:endParaRPr>
            </a:p>
          </p:txBody>
        </p:sp>
        <p:sp>
          <p:nvSpPr>
            <p:cNvPr id="129" name="Rectangle 9"/>
            <p:cNvSpPr>
              <a:spLocks noChangeArrowheads="1"/>
            </p:cNvSpPr>
            <p:nvPr/>
          </p:nvSpPr>
          <p:spPr bwMode="auto">
            <a:xfrm>
              <a:off x="1441632" y="3366713"/>
              <a:ext cx="176553" cy="580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16532" tIns="58265" rIns="116532" bIns="58265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r" defTabSz="3311636" rtl="1"/>
              <a:endParaRPr lang="en-US" sz="4267">
                <a:solidFill>
                  <a:prstClr val="black"/>
                </a:soli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DE3E2A9-2F31-44C8-A737-B97B30E2D9EE}"/>
                </a:ext>
              </a:extLst>
            </p:cNvPr>
            <p:cNvCxnSpPr/>
            <p:nvPr/>
          </p:nvCxnSpPr>
          <p:spPr>
            <a:xfrm>
              <a:off x="2530658" y="2007326"/>
              <a:ext cx="327953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B9898C4-859E-4F41-A0E9-EF0545E5B654}"/>
                </a:ext>
              </a:extLst>
            </p:cNvPr>
            <p:cNvCxnSpPr/>
            <p:nvPr/>
          </p:nvCxnSpPr>
          <p:spPr>
            <a:xfrm flipV="1">
              <a:off x="3054643" y="2004850"/>
              <a:ext cx="849176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240B33-715E-47F2-8FEB-45C00E480C60}"/>
                </a:ext>
              </a:extLst>
            </p:cNvPr>
            <p:cNvSpPr txBox="1"/>
            <p:nvPr/>
          </p:nvSpPr>
          <p:spPr>
            <a:xfrm>
              <a:off x="3884700" y="1899468"/>
              <a:ext cx="83678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Low-rank</a:t>
              </a:r>
            </a:p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clutter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AE7A1F5-12BD-4378-B444-8EED2A8D8B5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453" y="1822641"/>
              <a:ext cx="158464" cy="119350"/>
            </a:xfrm>
            <a:prstGeom prst="rect">
              <a:avLst/>
            </a:prstGeom>
          </p:spPr>
        </p:pic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FB4AC25-4841-42F2-8291-2185D4BA31E0}"/>
                </a:ext>
              </a:extLst>
            </p:cNvPr>
            <p:cNvSpPr/>
            <p:nvPr/>
          </p:nvSpPr>
          <p:spPr>
            <a:xfrm rot="10800000">
              <a:off x="1817680" y="1873449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80830C3A-A503-4F1C-8E86-D5D46F6AA87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160" y="1964817"/>
              <a:ext cx="196161" cy="101866"/>
            </a:xfrm>
            <a:prstGeom prst="rect">
              <a:avLst/>
            </a:prstGeom>
          </p:spPr>
        </p:pic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B344A6-FDBC-4FFA-8CF6-9A21637BCFD4}"/>
                </a:ext>
              </a:extLst>
            </p:cNvPr>
            <p:cNvSpPr/>
            <p:nvPr/>
          </p:nvSpPr>
          <p:spPr>
            <a:xfrm rot="10800000">
              <a:off x="2842393" y="2208339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4C95B8D-EBAD-4899-BEEA-AA5B86564AA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873" y="2299707"/>
              <a:ext cx="199274" cy="103332"/>
            </a:xfrm>
            <a:prstGeom prst="rect">
              <a:avLst/>
            </a:prstGeom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79BAFB3-CB1D-4FB9-BD38-3ECDE745AC2C}"/>
                </a:ext>
              </a:extLst>
            </p:cNvPr>
            <p:cNvSpPr/>
            <p:nvPr/>
          </p:nvSpPr>
          <p:spPr>
            <a:xfrm rot="10800000">
              <a:off x="2842314" y="2509917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006DADE8-D569-44FA-83A6-7786282E4E7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794" y="2601285"/>
              <a:ext cx="200053" cy="103332"/>
            </a:xfrm>
            <a:prstGeom prst="rect">
              <a:avLst/>
            </a:prstGeom>
          </p:spPr>
        </p:pic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843C02D-4B1B-43B5-955F-8C27619F40C0}"/>
                </a:ext>
              </a:extLst>
            </p:cNvPr>
            <p:cNvCxnSpPr/>
            <p:nvPr/>
          </p:nvCxnSpPr>
          <p:spPr>
            <a:xfrm flipV="1">
              <a:off x="2084620" y="2006263"/>
              <a:ext cx="28305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A86D742-15BD-4883-AD9B-736B15156547}"/>
                </a:ext>
              </a:extLst>
            </p:cNvPr>
            <p:cNvCxnSpPr/>
            <p:nvPr/>
          </p:nvCxnSpPr>
          <p:spPr>
            <a:xfrm flipV="1">
              <a:off x="1604551" y="2006263"/>
              <a:ext cx="21229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57A027-D193-4E53-9A8D-B192246FB8CC}"/>
                </a:ext>
              </a:extLst>
            </p:cNvPr>
            <p:cNvGrpSpPr/>
            <p:nvPr/>
          </p:nvGrpSpPr>
          <p:grpSpPr>
            <a:xfrm>
              <a:off x="2501652" y="2072393"/>
              <a:ext cx="340566" cy="275162"/>
              <a:chOff x="1778667" y="871577"/>
              <a:chExt cx="346513" cy="297373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05B1742-3A38-49BD-8C2A-7C75937168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1180" y="1167680"/>
                <a:ext cx="144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FD0D1BC1-A21C-4B09-BCB8-FC7629E019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8667" y="871577"/>
                <a:ext cx="205788" cy="297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72174DB-84C9-47B3-84A9-12747AD5C8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4551" y="2006386"/>
              <a:ext cx="0" cy="1671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E51664-1D2F-43C6-B7BF-9DDD9B196507}"/>
                </a:ext>
              </a:extLst>
            </p:cNvPr>
            <p:cNvCxnSpPr/>
            <p:nvPr/>
          </p:nvCxnSpPr>
          <p:spPr>
            <a:xfrm flipV="1">
              <a:off x="2530125" y="3680500"/>
              <a:ext cx="33296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9827230-2AC0-49C3-BB4C-81996D4652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5687" y="3779680"/>
              <a:ext cx="1" cy="14787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8480476-371A-450B-B658-93D7D1F5B31A}"/>
                </a:ext>
              </a:extLst>
            </p:cNvPr>
            <p:cNvCxnSpPr/>
            <p:nvPr/>
          </p:nvCxnSpPr>
          <p:spPr>
            <a:xfrm flipV="1">
              <a:off x="3059126" y="3676985"/>
              <a:ext cx="849176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17B0ADE-4DF0-42FE-93C5-E39D5E43144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613" y="3757829"/>
              <a:ext cx="146692" cy="120202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612CBA-7872-4B9A-BD4E-E6258850021C}"/>
                </a:ext>
              </a:extLst>
            </p:cNvPr>
            <p:cNvSpPr/>
            <p:nvPr/>
          </p:nvSpPr>
          <p:spPr>
            <a:xfrm rot="10800000">
              <a:off x="1822162" y="3545584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5D62BBEE-C976-438C-B98B-2F4DF49FC86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643" y="3636952"/>
              <a:ext cx="199274" cy="101866"/>
            </a:xfrm>
            <a:prstGeom prst="rect">
              <a:avLst/>
            </a:prstGeom>
          </p:spPr>
        </p:pic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513402D-2826-462F-BE8A-CE5AB573DDB2}"/>
                </a:ext>
              </a:extLst>
            </p:cNvPr>
            <p:cNvCxnSpPr/>
            <p:nvPr/>
          </p:nvCxnSpPr>
          <p:spPr>
            <a:xfrm flipV="1">
              <a:off x="2089103" y="3678398"/>
              <a:ext cx="28305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987DB58-5A5C-459D-9FE2-1207270F1CC1}"/>
                </a:ext>
              </a:extLst>
            </p:cNvPr>
            <p:cNvSpPr/>
            <p:nvPr/>
          </p:nvSpPr>
          <p:spPr>
            <a:xfrm rot="10800000">
              <a:off x="2842028" y="2885539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265BB45-B7E9-4317-B1A7-D3C2A262B07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508" y="2976906"/>
              <a:ext cx="200053" cy="103332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5FB076E-9041-4E05-8B56-82AC6AC337C9}"/>
                </a:ext>
              </a:extLst>
            </p:cNvPr>
            <p:cNvSpPr/>
            <p:nvPr/>
          </p:nvSpPr>
          <p:spPr>
            <a:xfrm rot="10800000">
              <a:off x="2841949" y="3187117"/>
              <a:ext cx="262648" cy="276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B87B9C6-0973-457D-9B4A-643EACE1198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430" y="3278485"/>
              <a:ext cx="201609" cy="101866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E39F32B-19FF-4585-B956-2579ED39A1A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741" y="3969860"/>
              <a:ext cx="132693" cy="11817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EC1DF0E-7AFA-4C41-8F9F-29783E957E65}"/>
                </a:ext>
              </a:extLst>
            </p:cNvPr>
            <p:cNvSpPr txBox="1"/>
            <p:nvPr/>
          </p:nvSpPr>
          <p:spPr>
            <a:xfrm>
              <a:off x="3877156" y="3578444"/>
              <a:ext cx="83678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Sparse</a:t>
              </a:r>
            </a:p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targets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ED1683D-FAD7-4337-90B5-74B0B3028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237" y="3329418"/>
              <a:ext cx="1479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7ECBD41A-78CD-41A8-8103-52AE26C86679}"/>
                </a:ext>
              </a:extLst>
            </p:cNvPr>
            <p:cNvCxnSpPr>
              <a:cxnSpLocks/>
              <a:endCxn id="179" idx="7"/>
            </p:cNvCxnSpPr>
            <p:nvPr/>
          </p:nvCxnSpPr>
          <p:spPr>
            <a:xfrm flipH="1">
              <a:off x="2512694" y="3325155"/>
              <a:ext cx="183013" cy="3003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B3F4C6A-C3CD-4F5F-8B35-97279AF03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858" y="3033148"/>
              <a:ext cx="1273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B3E9D20-4D06-462C-9B5D-5CEE81B9FF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4551" y="3678867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74CA458-5E5D-488E-8917-83A31CFC41CC}"/>
                </a:ext>
              </a:extLst>
            </p:cNvPr>
            <p:cNvCxnSpPr/>
            <p:nvPr/>
          </p:nvCxnSpPr>
          <p:spPr>
            <a:xfrm flipH="1">
              <a:off x="1145719" y="2852599"/>
              <a:ext cx="4622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C08E8F8-12F1-4EE1-8DDF-994B76E7A1EA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 flipH="1">
              <a:off x="2453332" y="2653289"/>
              <a:ext cx="260768" cy="94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BD27E7B-E070-4E7E-A7F1-69628E97F696}"/>
                </a:ext>
              </a:extLst>
            </p:cNvPr>
            <p:cNvCxnSpPr>
              <a:cxnSpLocks/>
              <a:endCxn id="178" idx="4"/>
            </p:cNvCxnSpPr>
            <p:nvPr/>
          </p:nvCxnSpPr>
          <p:spPr>
            <a:xfrm flipH="1" flipV="1">
              <a:off x="2448848" y="2085496"/>
              <a:ext cx="268595" cy="94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80C4CD-BCFA-4EA9-A482-C62D06898C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0277" y="2655119"/>
              <a:ext cx="1339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80BDF2-5FD8-4EF1-BF30-C3D23BAB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7896" y="2741399"/>
              <a:ext cx="83718" cy="303490"/>
            </a:xfrm>
            <a:prstGeom prst="line">
              <a:avLst/>
            </a:prstGeom>
            <a:ln w="38100">
              <a:solidFill>
                <a:srgbClr val="FBFBF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591467B-24CC-4D18-B2A6-8467677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2602174" y="2632144"/>
              <a:ext cx="96246" cy="33628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ECC0775-A72A-4B12-A153-E27B1354C57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87" y="2817555"/>
              <a:ext cx="117716" cy="97185"/>
            </a:xfrm>
            <a:prstGeom prst="rect">
              <a:avLst/>
            </a:prstGeom>
          </p:spPr>
        </p:pic>
        <p:grpSp>
          <p:nvGrpSpPr>
            <p:cNvPr id="170" name="Group 169"/>
            <p:cNvGrpSpPr/>
            <p:nvPr/>
          </p:nvGrpSpPr>
          <p:grpSpPr>
            <a:xfrm>
              <a:off x="3092661" y="2005858"/>
              <a:ext cx="225288" cy="651840"/>
              <a:chOff x="22690621" y="10901665"/>
              <a:chExt cx="684326" cy="198000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23362767" y="10901665"/>
                <a:ext cx="0" cy="19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H="1">
                <a:off x="22690621" y="11925300"/>
                <a:ext cx="64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flipH="1">
                <a:off x="22726947" y="12876600"/>
                <a:ext cx="64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/>
            <p:cNvGrpSpPr/>
            <p:nvPr/>
          </p:nvGrpSpPr>
          <p:grpSpPr>
            <a:xfrm flipV="1">
              <a:off x="3104597" y="3026559"/>
              <a:ext cx="213772" cy="651840"/>
              <a:chOff x="22726947" y="10901665"/>
              <a:chExt cx="649346" cy="1980000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>
                <a:off x="23373878" y="10901665"/>
                <a:ext cx="0" cy="19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 flipH="1">
                <a:off x="22728293" y="11925300"/>
                <a:ext cx="64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 flipH="1">
                <a:off x="22726947" y="12876600"/>
                <a:ext cx="64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0B0054A-893C-4C49-B82E-A2422B053F64}"/>
                </a:ext>
              </a:extLst>
            </p:cNvPr>
            <p:cNvSpPr/>
            <p:nvPr/>
          </p:nvSpPr>
          <p:spPr>
            <a:xfrm>
              <a:off x="2364896" y="1930684"/>
              <a:ext cx="167904" cy="154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67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14845BA-37D1-4917-8ACD-5F044CC49861}"/>
                </a:ext>
              </a:extLst>
            </p:cNvPr>
            <p:cNvSpPr/>
            <p:nvPr/>
          </p:nvSpPr>
          <p:spPr>
            <a:xfrm>
              <a:off x="2369380" y="3602819"/>
              <a:ext cx="167904" cy="154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67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742FA86-D00E-4002-96A1-6C1DFE36BBD1}"/>
                </a:ext>
              </a:extLst>
            </p:cNvPr>
            <p:cNvSpPr txBox="1"/>
            <p:nvPr/>
          </p:nvSpPr>
          <p:spPr>
            <a:xfrm>
              <a:off x="2339844" y="3549134"/>
              <a:ext cx="2069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112B17E-C9CE-44AA-915D-BD6000AD8C69}"/>
                </a:ext>
              </a:extLst>
            </p:cNvPr>
            <p:cNvSpPr txBox="1"/>
            <p:nvPr/>
          </p:nvSpPr>
          <p:spPr>
            <a:xfrm>
              <a:off x="2338703" y="1884529"/>
              <a:ext cx="2069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82" name="Arc 181"/>
            <p:cNvSpPr/>
            <p:nvPr/>
          </p:nvSpPr>
          <p:spPr>
            <a:xfrm>
              <a:off x="2663152" y="2000303"/>
              <a:ext cx="804157" cy="794975"/>
            </a:xfrm>
            <a:prstGeom prst="arc">
              <a:avLst>
                <a:gd name="adj1" fmla="val 16200000"/>
                <a:gd name="adj2" fmla="val 10545316"/>
              </a:avLst>
            </a:prstGeom>
            <a:ln w="82550">
              <a:solidFill>
                <a:srgbClr val="AD2229">
                  <a:alpha val="65000"/>
                </a:srgb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183" name="Arc 182"/>
            <p:cNvSpPr/>
            <p:nvPr/>
          </p:nvSpPr>
          <p:spPr>
            <a:xfrm flipV="1">
              <a:off x="2662186" y="2887330"/>
              <a:ext cx="804157" cy="794975"/>
            </a:xfrm>
            <a:prstGeom prst="arc">
              <a:avLst>
                <a:gd name="adj1" fmla="val 16200000"/>
                <a:gd name="adj2" fmla="val 10472689"/>
              </a:avLst>
            </a:prstGeom>
            <a:ln w="82550">
              <a:solidFill>
                <a:srgbClr val="AD2229">
                  <a:alpha val="65000"/>
                </a:srgb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551CC6D-12FB-4EAD-A200-975B3AC3CAE8}"/>
                </a:ext>
              </a:extLst>
            </p:cNvPr>
            <p:cNvSpPr txBox="1"/>
            <p:nvPr/>
          </p:nvSpPr>
          <p:spPr>
            <a:xfrm>
              <a:off x="380004" y="2563750"/>
              <a:ext cx="13326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Input frames</a:t>
              </a:r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79800" y="1433375"/>
              <a:ext cx="1618472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133" b="1" dirty="0">
                  <a:latin typeface="Arial" panose="020B0604020202020204" pitchFamily="34" charset="0"/>
                  <a:cs typeface="Arial" panose="020B0604020202020204" pitchFamily="34" charset="0"/>
                </a:rPr>
                <a:t>Block diagram:</a:t>
              </a:r>
              <a:endParaRPr lang="en-US" sz="1067" dirty="0"/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2861873" y="1909903"/>
              <a:ext cx="204228" cy="190960"/>
              <a:chOff x="36588208" y="11381024"/>
              <a:chExt cx="620354" cy="58005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00CC842-FA54-43B0-A16A-BC727B41C63E}"/>
                  </a:ext>
                </a:extLst>
              </p:cNvPr>
              <p:cNvSpPr/>
              <p:nvPr/>
            </p:nvSpPr>
            <p:spPr>
              <a:xfrm>
                <a:off x="36588208" y="11381024"/>
                <a:ext cx="620354" cy="580053"/>
              </a:xfrm>
              <a:prstGeom prst="rect">
                <a:avLst/>
              </a:prstGeom>
              <a:solidFill>
                <a:srgbClr val="AD222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 dirty="0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0DADA21-3623-4397-9C84-A70CD76B5382}"/>
                  </a:ext>
                </a:extLst>
              </p:cNvPr>
              <p:cNvCxnSpPr/>
              <p:nvPr/>
            </p:nvCxnSpPr>
            <p:spPr>
              <a:xfrm>
                <a:off x="36891196" y="11490564"/>
                <a:ext cx="0" cy="36752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D2ACAB3-998A-4D7E-A627-603B93A9667E}"/>
                  </a:ext>
                </a:extLst>
              </p:cNvPr>
              <p:cNvCxnSpPr/>
              <p:nvPr/>
            </p:nvCxnSpPr>
            <p:spPr>
              <a:xfrm flipH="1" flipV="1">
                <a:off x="36687511" y="11670126"/>
                <a:ext cx="404848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1824CA4-D755-4C6E-8757-AB8CBA2E110A}"/>
                  </a:ext>
                </a:extLst>
              </p:cNvPr>
              <p:cNvCxnSpPr/>
              <p:nvPr/>
            </p:nvCxnSpPr>
            <p:spPr>
              <a:xfrm flipH="1">
                <a:off x="36961484" y="11486790"/>
                <a:ext cx="119201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01F211E-5D37-463C-B003-6D7C6230DF3F}"/>
                  </a:ext>
                </a:extLst>
              </p:cNvPr>
              <p:cNvCxnSpPr/>
              <p:nvPr/>
            </p:nvCxnSpPr>
            <p:spPr>
              <a:xfrm flipH="1">
                <a:off x="36698903" y="11670126"/>
                <a:ext cx="119203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F1D179A-61D8-4451-9F30-DBDAC91B5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12637" y="11669426"/>
                <a:ext cx="151704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/>
            <p:cNvGrpSpPr/>
            <p:nvPr/>
          </p:nvGrpSpPr>
          <p:grpSpPr>
            <a:xfrm>
              <a:off x="2864833" y="3587491"/>
              <a:ext cx="204228" cy="190960"/>
              <a:chOff x="36586582" y="16460229"/>
              <a:chExt cx="620354" cy="580053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C51346D7-D8B9-40BC-93F3-9634F70BE514}"/>
                  </a:ext>
                </a:extLst>
              </p:cNvPr>
              <p:cNvSpPr/>
              <p:nvPr/>
            </p:nvSpPr>
            <p:spPr>
              <a:xfrm>
                <a:off x="36586582" y="16460229"/>
                <a:ext cx="620354" cy="580053"/>
              </a:xfrm>
              <a:prstGeom prst="rect">
                <a:avLst/>
              </a:prstGeom>
              <a:solidFill>
                <a:srgbClr val="435A6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 dirty="0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9A528FF-1A27-41F9-BFE3-0048E6540560}"/>
                  </a:ext>
                </a:extLst>
              </p:cNvPr>
              <p:cNvCxnSpPr/>
              <p:nvPr/>
            </p:nvCxnSpPr>
            <p:spPr>
              <a:xfrm>
                <a:off x="36889574" y="16569769"/>
                <a:ext cx="0" cy="36752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4B31B5F-59AA-4B2F-861A-0C2743553FA9}"/>
                  </a:ext>
                </a:extLst>
              </p:cNvPr>
              <p:cNvCxnSpPr/>
              <p:nvPr/>
            </p:nvCxnSpPr>
            <p:spPr>
              <a:xfrm flipH="1" flipV="1">
                <a:off x="36685889" y="16749331"/>
                <a:ext cx="404848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B3D4810D-3379-443B-97DC-89A72BC3B1B4}"/>
                  </a:ext>
                </a:extLst>
              </p:cNvPr>
              <p:cNvCxnSpPr/>
              <p:nvPr/>
            </p:nvCxnSpPr>
            <p:spPr>
              <a:xfrm flipH="1">
                <a:off x="36959862" y="16565995"/>
                <a:ext cx="119201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5544C80-DE2E-4D7E-9A05-4CA950EF3A32}"/>
                  </a:ext>
                </a:extLst>
              </p:cNvPr>
              <p:cNvCxnSpPr/>
              <p:nvPr/>
            </p:nvCxnSpPr>
            <p:spPr>
              <a:xfrm flipH="1">
                <a:off x="36697281" y="16749331"/>
                <a:ext cx="119203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BF50568C-5041-4B65-926F-C80ABA96F8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8632" y="16748632"/>
                <a:ext cx="151704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A7937C96-3155-4DE6-9B4F-B3CC1A05D2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4" y="1416966"/>
            <a:ext cx="5132706" cy="588780"/>
          </a:xfrm>
          <a:prstGeom prst="rect">
            <a:avLst/>
          </a:prstGeom>
          <a:noFill/>
          <a:ln w="76200"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636582" y="4419383"/>
            <a:ext cx="4666262" cy="1744169"/>
            <a:chOff x="2246473" y="3448017"/>
            <a:chExt cx="3989969" cy="1491382"/>
          </a:xfrm>
        </p:grpSpPr>
        <p:grpSp>
          <p:nvGrpSpPr>
            <p:cNvPr id="6" name="Group 5"/>
            <p:cNvGrpSpPr/>
            <p:nvPr/>
          </p:nvGrpSpPr>
          <p:grpSpPr>
            <a:xfrm>
              <a:off x="2414234" y="3846499"/>
              <a:ext cx="3541901" cy="1092900"/>
              <a:chOff x="1044213" y="3297765"/>
              <a:chExt cx="3541901" cy="1092900"/>
            </a:xfrm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DAF49784-AC29-459A-99BF-2F7B66FF94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0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213" y="3297765"/>
                <a:ext cx="3541901" cy="560131"/>
              </a:xfrm>
              <a:prstGeom prst="rect">
                <a:avLst/>
              </a:prstGeom>
              <a:noFill/>
              <a:ln w="76200">
                <a:noFill/>
              </a:ln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BB315237-AB16-4F05-8AAE-C989CC9502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2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826" y="3905801"/>
                <a:ext cx="2722060" cy="484864"/>
              </a:xfrm>
              <a:prstGeom prst="rect">
                <a:avLst/>
              </a:prstGeom>
              <a:noFill/>
              <a:ln w="76200"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246473" y="3448017"/>
              <a:ext cx="3989969" cy="39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Update steps:</a:t>
              </a:r>
            </a:p>
          </p:txBody>
        </p:sp>
      </p:grpSp>
      <p:sp>
        <p:nvSpPr>
          <p:cNvPr id="10" name="Freeform 9"/>
          <p:cNvSpPr/>
          <p:nvPr/>
        </p:nvSpPr>
        <p:spPr>
          <a:xfrm>
            <a:off x="1256198" y="1972931"/>
            <a:ext cx="633562" cy="614887"/>
          </a:xfrm>
          <a:custGeom>
            <a:avLst/>
            <a:gdLst>
              <a:gd name="connsiteX0" fmla="*/ 444500 w 444500"/>
              <a:gd name="connsiteY0" fmla="*/ 0 h 482600"/>
              <a:gd name="connsiteX1" fmla="*/ 330200 w 444500"/>
              <a:gd name="connsiteY1" fmla="*/ 304800 h 482600"/>
              <a:gd name="connsiteX2" fmla="*/ 0 w 4445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82600">
                <a:moveTo>
                  <a:pt x="444500" y="0"/>
                </a:moveTo>
                <a:cubicBezTo>
                  <a:pt x="424391" y="112183"/>
                  <a:pt x="404283" y="224367"/>
                  <a:pt x="330200" y="304800"/>
                </a:cubicBezTo>
                <a:cubicBezTo>
                  <a:pt x="256117" y="385233"/>
                  <a:pt x="128058" y="433916"/>
                  <a:pt x="0" y="48260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628014" y="2640687"/>
            <a:ext cx="2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Stack of images</a:t>
            </a:r>
          </a:p>
        </p:txBody>
      </p:sp>
      <p:sp>
        <p:nvSpPr>
          <p:cNvPr id="218" name="Freeform 217"/>
          <p:cNvSpPr/>
          <p:nvPr/>
        </p:nvSpPr>
        <p:spPr>
          <a:xfrm rot="18231080">
            <a:off x="2264314" y="2085168"/>
            <a:ext cx="795729" cy="879106"/>
          </a:xfrm>
          <a:custGeom>
            <a:avLst/>
            <a:gdLst>
              <a:gd name="connsiteX0" fmla="*/ 444500 w 444500"/>
              <a:gd name="connsiteY0" fmla="*/ 0 h 482600"/>
              <a:gd name="connsiteX1" fmla="*/ 330200 w 444500"/>
              <a:gd name="connsiteY1" fmla="*/ 304800 h 482600"/>
              <a:gd name="connsiteX2" fmla="*/ 0 w 4445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82600">
                <a:moveTo>
                  <a:pt x="444500" y="0"/>
                </a:moveTo>
                <a:cubicBezTo>
                  <a:pt x="424391" y="112183"/>
                  <a:pt x="404283" y="224367"/>
                  <a:pt x="330200" y="304800"/>
                </a:cubicBezTo>
                <a:cubicBezTo>
                  <a:pt x="256117" y="385233"/>
                  <a:pt x="128058" y="433916"/>
                  <a:pt x="0" y="48260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9" name="TextBox 218"/>
          <p:cNvSpPr txBox="1"/>
          <p:nvPr/>
        </p:nvSpPr>
        <p:spPr>
          <a:xfrm>
            <a:off x="2023288" y="3076089"/>
            <a:ext cx="30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Low-rank clutter</a:t>
            </a:r>
          </a:p>
        </p:txBody>
      </p:sp>
      <p:sp>
        <p:nvSpPr>
          <p:cNvPr id="220" name="Freeform 219"/>
          <p:cNvSpPr/>
          <p:nvPr/>
        </p:nvSpPr>
        <p:spPr>
          <a:xfrm rot="6168799">
            <a:off x="3222481" y="1794294"/>
            <a:ext cx="451540" cy="925352"/>
          </a:xfrm>
          <a:custGeom>
            <a:avLst/>
            <a:gdLst>
              <a:gd name="connsiteX0" fmla="*/ 444500 w 444500"/>
              <a:gd name="connsiteY0" fmla="*/ 0 h 482600"/>
              <a:gd name="connsiteX1" fmla="*/ 330200 w 444500"/>
              <a:gd name="connsiteY1" fmla="*/ 304800 h 482600"/>
              <a:gd name="connsiteX2" fmla="*/ 0 w 4445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82600">
                <a:moveTo>
                  <a:pt x="444500" y="0"/>
                </a:moveTo>
                <a:cubicBezTo>
                  <a:pt x="424391" y="112183"/>
                  <a:pt x="404283" y="224367"/>
                  <a:pt x="330200" y="304800"/>
                </a:cubicBezTo>
                <a:cubicBezTo>
                  <a:pt x="256117" y="385233"/>
                  <a:pt x="128058" y="433916"/>
                  <a:pt x="0" y="48260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1" name="TextBox 220"/>
          <p:cNvSpPr txBox="1"/>
          <p:nvPr/>
        </p:nvSpPr>
        <p:spPr>
          <a:xfrm>
            <a:off x="3855415" y="2331220"/>
            <a:ext cx="213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Sparse targets</a:t>
            </a:r>
          </a:p>
        </p:txBody>
      </p:sp>
      <p:pic>
        <p:nvPicPr>
          <p:cNvPr id="222" name="Picture 221"/>
          <p:cNvPicPr>
            <a:picLocks noChangeAspect="1"/>
          </p:cNvPicPr>
          <p:nvPr/>
        </p:nvPicPr>
        <p:blipFill rotWithShape="1">
          <a:blip r:embed="rId34"/>
          <a:srcRect l="340" t="3386" r="82160" b="2305"/>
          <a:stretch/>
        </p:blipFill>
        <p:spPr>
          <a:xfrm>
            <a:off x="738182" y="2999682"/>
            <a:ext cx="793745" cy="791383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 rotWithShape="1">
          <a:blip r:embed="rId34"/>
          <a:srcRect l="76671" t="3335" r="5933" b="1512"/>
          <a:stretch/>
        </p:blipFill>
        <p:spPr>
          <a:xfrm>
            <a:off x="2190747" y="3456959"/>
            <a:ext cx="782532" cy="791903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 rotWithShape="1">
          <a:blip r:embed="rId34"/>
          <a:srcRect l="38249" t="3235" r="43816" b="1049"/>
          <a:stretch/>
        </p:blipFill>
        <p:spPr>
          <a:xfrm>
            <a:off x="3976700" y="2704463"/>
            <a:ext cx="806758" cy="796588"/>
          </a:xfrm>
          <a:prstGeom prst="rect">
            <a:avLst/>
          </a:prstGeom>
        </p:spPr>
      </p:pic>
      <p:sp>
        <p:nvSpPr>
          <p:cNvPr id="107" name="Title 3">
            <a:extLst>
              <a:ext uri="{FF2B5EF4-FFF2-40B4-BE49-F238E27FC236}">
                <a16:creationId xmlns:a16="http://schemas.microsoft.com/office/drawing/2014/main" id="{4F11A791-21B5-4C06-A93E-143356A4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3" y="19050"/>
            <a:ext cx="11799939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unfolded low-rank + sparse coding for clutter removal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Learned convolutional ISTA for RPCA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11">
                <a:extLst>
                  <a:ext uri="{FF2B5EF4-FFF2-40B4-BE49-F238E27FC236}">
                    <a16:creationId xmlns:a16="http://schemas.microsoft.com/office/drawing/2014/main" id="{FA6156E8-BFC0-4953-BBF8-C3FCB11EF955}"/>
                  </a:ext>
                </a:extLst>
              </p:cNvPr>
              <p:cNvSpPr/>
              <p:nvPr/>
            </p:nvSpPr>
            <p:spPr>
              <a:xfrm>
                <a:off x="7170343" y="1493526"/>
                <a:ext cx="3954672" cy="59606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acc>
                                <m:accPr>
                                  <m:chr m:val="̂"/>
                                  <m:ctrlPr>
                                    <a:rPr lang="nl-NL" sz="240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acc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lim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nl-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nl-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  <m:r>
                                        <a:rPr lang="nl-NL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nl-NL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nl-NL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e>
                            <m:sub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ヒラギノ角ゴ Pro W3" pitchFamily="125" charset="-128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08" name="Rectangle 111">
                <a:extLst>
                  <a:ext uri="{FF2B5EF4-FFF2-40B4-BE49-F238E27FC236}">
                    <a16:creationId xmlns:a16="http://schemas.microsoft.com/office/drawing/2014/main" id="{FA6156E8-BFC0-4953-BBF8-C3FCB11EF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343" y="1493526"/>
                <a:ext cx="3954672" cy="59606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kstvak 14">
            <a:extLst>
              <a:ext uri="{FF2B5EF4-FFF2-40B4-BE49-F238E27FC236}">
                <a16:creationId xmlns:a16="http://schemas.microsoft.com/office/drawing/2014/main" id="{0C5E1CFB-F834-4467-B38E-5877E7AD4029}"/>
              </a:ext>
            </a:extLst>
          </p:cNvPr>
          <p:cNvSpPr txBox="1"/>
          <p:nvPr/>
        </p:nvSpPr>
        <p:spPr>
          <a:xfrm>
            <a:off x="7274155" y="1208029"/>
            <a:ext cx="218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sparse coding:</a:t>
            </a:r>
          </a:p>
        </p:txBody>
      </p:sp>
    </p:spTree>
    <p:extLst>
      <p:ext uri="{BB962C8B-B14F-4D97-AF65-F5344CB8AC3E}">
        <p14:creationId xmlns:p14="http://schemas.microsoft.com/office/powerpoint/2010/main" val="28196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115437A-3C63-4935-84BB-FDE180014F84}"/>
              </a:ext>
            </a:extLst>
          </p:cNvPr>
          <p:cNvCxnSpPr/>
          <p:nvPr/>
        </p:nvCxnSpPr>
        <p:spPr>
          <a:xfrm>
            <a:off x="2881117" y="2325736"/>
            <a:ext cx="0" cy="2220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5A835BCD-5457-4881-BCA3-C8DCA6047D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14" y="2188541"/>
            <a:ext cx="166004" cy="151945"/>
          </a:xfrm>
          <a:prstGeom prst="rect">
            <a:avLst/>
          </a:prstGeom>
        </p:spPr>
      </p:pic>
      <p:sp>
        <p:nvSpPr>
          <p:cNvPr id="127" name="Rectangle 1547"/>
          <p:cNvSpPr>
            <a:spLocks noChangeArrowheads="1"/>
          </p:cNvSpPr>
          <p:nvPr/>
        </p:nvSpPr>
        <p:spPr bwMode="auto">
          <a:xfrm>
            <a:off x="838443" y="4584858"/>
            <a:ext cx="235404" cy="77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6532" tIns="58265" rIns="116532" bIns="58265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3311636" rtl="1"/>
            <a:endParaRPr lang="en-US" sz="4267">
              <a:solidFill>
                <a:prstClr val="black"/>
              </a:solidFill>
            </a:endParaRPr>
          </a:p>
        </p:txBody>
      </p:sp>
      <p:sp>
        <p:nvSpPr>
          <p:cNvPr id="128" name="Rectangle 1600"/>
          <p:cNvSpPr>
            <a:spLocks noChangeArrowheads="1"/>
          </p:cNvSpPr>
          <p:nvPr/>
        </p:nvSpPr>
        <p:spPr bwMode="auto">
          <a:xfrm>
            <a:off x="902382" y="4648798"/>
            <a:ext cx="235404" cy="77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6532" tIns="58265" rIns="116532" bIns="58265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3311636" rtl="1"/>
            <a:endParaRPr lang="en-US" sz="4267">
              <a:solidFill>
                <a:prstClr val="black"/>
              </a:solidFill>
            </a:endParaRPr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838443" y="4488950"/>
            <a:ext cx="235404" cy="77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6532" tIns="58265" rIns="116532" bIns="58265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3311636" rtl="1"/>
            <a:endParaRPr lang="en-US" sz="4267">
              <a:solidFill>
                <a:prstClr val="black"/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E3E2A9-2F31-44C8-A737-B97B30E2D9EE}"/>
              </a:ext>
            </a:extLst>
          </p:cNvPr>
          <p:cNvCxnSpPr/>
          <p:nvPr/>
        </p:nvCxnSpPr>
        <p:spPr>
          <a:xfrm>
            <a:off x="2290478" y="2676435"/>
            <a:ext cx="43727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B9898C4-859E-4F41-A0E9-EF0545E5B654}"/>
              </a:ext>
            </a:extLst>
          </p:cNvPr>
          <p:cNvCxnSpPr/>
          <p:nvPr/>
        </p:nvCxnSpPr>
        <p:spPr>
          <a:xfrm flipV="1">
            <a:off x="2989124" y="2673133"/>
            <a:ext cx="1132235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AE7A1F5-12BD-4378-B444-8EED2A8D8B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38" y="2430188"/>
            <a:ext cx="211285" cy="159133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FB4AC25-4841-42F2-8291-2185D4BA31E0}"/>
              </a:ext>
            </a:extLst>
          </p:cNvPr>
          <p:cNvSpPr/>
          <p:nvPr/>
        </p:nvSpPr>
        <p:spPr>
          <a:xfrm rot="10800000">
            <a:off x="1339840" y="2497933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80830C3A-A503-4F1C-8E86-D5D46F6AA8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14" y="2619756"/>
            <a:ext cx="261548" cy="135821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2AB344A6-FDBC-4FFA-8CF6-9A21637BCFD4}"/>
              </a:ext>
            </a:extLst>
          </p:cNvPr>
          <p:cNvSpPr/>
          <p:nvPr/>
        </p:nvSpPr>
        <p:spPr>
          <a:xfrm rot="10800000">
            <a:off x="2706124" y="2944453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4C95B8D-EBAD-4899-BEEA-AA5B86564AA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97" y="3066276"/>
            <a:ext cx="265699" cy="137776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C79BAFB3-CB1D-4FB9-BD38-3ECDE745AC2C}"/>
              </a:ext>
            </a:extLst>
          </p:cNvPr>
          <p:cNvSpPr/>
          <p:nvPr/>
        </p:nvSpPr>
        <p:spPr>
          <a:xfrm rot="10800000">
            <a:off x="2706019" y="3346557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006DADE8-D569-44FA-83A6-7786282E4E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93" y="3468380"/>
            <a:ext cx="266737" cy="137776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843C02D-4B1B-43B5-955F-8C27619F40C0}"/>
              </a:ext>
            </a:extLst>
          </p:cNvPr>
          <p:cNvCxnSpPr/>
          <p:nvPr/>
        </p:nvCxnSpPr>
        <p:spPr>
          <a:xfrm flipV="1">
            <a:off x="1695760" y="2675017"/>
            <a:ext cx="377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A86D742-15BD-4883-AD9B-736B15156547}"/>
              </a:ext>
            </a:extLst>
          </p:cNvPr>
          <p:cNvCxnSpPr/>
          <p:nvPr/>
        </p:nvCxnSpPr>
        <p:spPr>
          <a:xfrm flipV="1">
            <a:off x="1055668" y="2675017"/>
            <a:ext cx="2830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857A027-D193-4E53-9A8D-B192246FB8CC}"/>
              </a:ext>
            </a:extLst>
          </p:cNvPr>
          <p:cNvGrpSpPr/>
          <p:nvPr/>
        </p:nvGrpSpPr>
        <p:grpSpPr>
          <a:xfrm>
            <a:off x="2251803" y="2763191"/>
            <a:ext cx="454088" cy="366883"/>
            <a:chOff x="1778667" y="871577"/>
            <a:chExt cx="346513" cy="297373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05B1742-3A38-49BD-8C2A-7C7593716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180" y="1167680"/>
              <a:ext cx="14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D0D1BC1-A21C-4B09-BCB8-FC7629E019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667" y="871577"/>
              <a:ext cx="205788" cy="2973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2174DB-84C9-47B3-84A9-12747AD5C811}"/>
              </a:ext>
            </a:extLst>
          </p:cNvPr>
          <p:cNvCxnSpPr>
            <a:cxnSpLocks/>
          </p:cNvCxnSpPr>
          <p:nvPr/>
        </p:nvCxnSpPr>
        <p:spPr>
          <a:xfrm>
            <a:off x="1055668" y="2675181"/>
            <a:ext cx="0" cy="22281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BE51664-1D2F-43C6-B7BF-9DDD9B196507}"/>
              </a:ext>
            </a:extLst>
          </p:cNvPr>
          <p:cNvCxnSpPr/>
          <p:nvPr/>
        </p:nvCxnSpPr>
        <p:spPr>
          <a:xfrm flipV="1">
            <a:off x="2289767" y="4907333"/>
            <a:ext cx="4439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9827230-2AC0-49C3-BB4C-81996D4652BC}"/>
              </a:ext>
            </a:extLst>
          </p:cNvPr>
          <p:cNvCxnSpPr>
            <a:cxnSpLocks/>
          </p:cNvCxnSpPr>
          <p:nvPr/>
        </p:nvCxnSpPr>
        <p:spPr>
          <a:xfrm flipV="1">
            <a:off x="2883850" y="5039573"/>
            <a:ext cx="1" cy="19716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8480476-371A-450B-B658-93D7D1F5B31A}"/>
              </a:ext>
            </a:extLst>
          </p:cNvPr>
          <p:cNvCxnSpPr/>
          <p:nvPr/>
        </p:nvCxnSpPr>
        <p:spPr>
          <a:xfrm flipV="1">
            <a:off x="2995101" y="4902647"/>
            <a:ext cx="1132235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17B0ADE-4DF0-42FE-93C5-E39D5E43144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84" y="5010439"/>
            <a:ext cx="195589" cy="160269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2B612CBA-7872-4B9A-BD4E-E6258850021C}"/>
              </a:ext>
            </a:extLst>
          </p:cNvPr>
          <p:cNvSpPr/>
          <p:nvPr/>
        </p:nvSpPr>
        <p:spPr>
          <a:xfrm rot="10800000">
            <a:off x="1345816" y="4727446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D62BBEE-C976-438C-B98B-2F4DF49FC86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91" y="4849270"/>
            <a:ext cx="265699" cy="135821"/>
          </a:xfrm>
          <a:prstGeom prst="rect">
            <a:avLst/>
          </a:prstGeom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513402D-2826-462F-BE8A-CE5AB573DDB2}"/>
              </a:ext>
            </a:extLst>
          </p:cNvPr>
          <p:cNvCxnSpPr/>
          <p:nvPr/>
        </p:nvCxnSpPr>
        <p:spPr>
          <a:xfrm flipV="1">
            <a:off x="1701737" y="4904531"/>
            <a:ext cx="377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987DB58-5A5C-459D-9FE2-1207270F1CC1}"/>
              </a:ext>
            </a:extLst>
          </p:cNvPr>
          <p:cNvSpPr/>
          <p:nvPr/>
        </p:nvSpPr>
        <p:spPr>
          <a:xfrm rot="10800000">
            <a:off x="2705638" y="3847386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265BB45-B7E9-4317-B1A7-D3C2A262B07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12" y="3969208"/>
            <a:ext cx="266737" cy="137776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35FB076E-9041-4E05-8B56-82AC6AC337C9}"/>
              </a:ext>
            </a:extLst>
          </p:cNvPr>
          <p:cNvSpPr/>
          <p:nvPr/>
        </p:nvSpPr>
        <p:spPr>
          <a:xfrm rot="10800000">
            <a:off x="2705532" y="4249490"/>
            <a:ext cx="350197" cy="3681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FB87B9C6-0973-457D-9B4A-643EACE1198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07" y="4371314"/>
            <a:ext cx="268812" cy="135821"/>
          </a:xfrm>
          <a:prstGeom prst="rect">
            <a:avLst/>
          </a:prstGeom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D1683D-FAD7-4337-90B5-74B0B3028539}"/>
              </a:ext>
            </a:extLst>
          </p:cNvPr>
          <p:cNvCxnSpPr>
            <a:cxnSpLocks/>
          </p:cNvCxnSpPr>
          <p:nvPr/>
        </p:nvCxnSpPr>
        <p:spPr>
          <a:xfrm flipH="1">
            <a:off x="2503249" y="4439224"/>
            <a:ext cx="197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ECBD41A-78CD-41A8-8103-52AE26C86679}"/>
              </a:ext>
            </a:extLst>
          </p:cNvPr>
          <p:cNvCxnSpPr>
            <a:cxnSpLocks/>
            <a:endCxn id="179" idx="7"/>
          </p:cNvCxnSpPr>
          <p:nvPr/>
        </p:nvCxnSpPr>
        <p:spPr>
          <a:xfrm flipH="1">
            <a:off x="2266526" y="4433540"/>
            <a:ext cx="244017" cy="400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CB3F4C6A-C3CD-4F5F-8B35-97279AF03FBB}"/>
              </a:ext>
            </a:extLst>
          </p:cNvPr>
          <p:cNvCxnSpPr>
            <a:cxnSpLocks/>
          </p:cNvCxnSpPr>
          <p:nvPr/>
        </p:nvCxnSpPr>
        <p:spPr>
          <a:xfrm flipH="1">
            <a:off x="2538744" y="4044197"/>
            <a:ext cx="1698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3E9D20-4D06-462C-9B5D-5CEE81B9FFC6}"/>
              </a:ext>
            </a:extLst>
          </p:cNvPr>
          <p:cNvCxnSpPr>
            <a:cxnSpLocks/>
          </p:cNvCxnSpPr>
          <p:nvPr/>
        </p:nvCxnSpPr>
        <p:spPr>
          <a:xfrm>
            <a:off x="1055668" y="4905156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4CA458-5E5D-488E-8917-83A31CFC41CC}"/>
              </a:ext>
            </a:extLst>
          </p:cNvPr>
          <p:cNvCxnSpPr/>
          <p:nvPr/>
        </p:nvCxnSpPr>
        <p:spPr>
          <a:xfrm flipH="1">
            <a:off x="443892" y="3803465"/>
            <a:ext cx="6162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C08E8F8-12F1-4EE1-8DDF-994B76E7A1EA}"/>
              </a:ext>
            </a:extLst>
          </p:cNvPr>
          <p:cNvCxnSpPr>
            <a:cxnSpLocks/>
            <a:endCxn id="179" idx="0"/>
          </p:cNvCxnSpPr>
          <p:nvPr/>
        </p:nvCxnSpPr>
        <p:spPr>
          <a:xfrm flipH="1">
            <a:off x="2187376" y="3537719"/>
            <a:ext cx="347691" cy="1266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D27E7B-E070-4E7E-A7F1-69628E97F696}"/>
              </a:ext>
            </a:extLst>
          </p:cNvPr>
          <p:cNvCxnSpPr>
            <a:cxnSpLocks/>
            <a:endCxn id="178" idx="4"/>
          </p:cNvCxnSpPr>
          <p:nvPr/>
        </p:nvCxnSpPr>
        <p:spPr>
          <a:xfrm flipH="1" flipV="1">
            <a:off x="2181398" y="2780661"/>
            <a:ext cx="358127" cy="1263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980C4CD-BCFA-4EA9-A482-C62D06898C4C}"/>
              </a:ext>
            </a:extLst>
          </p:cNvPr>
          <p:cNvCxnSpPr>
            <a:cxnSpLocks/>
          </p:cNvCxnSpPr>
          <p:nvPr/>
        </p:nvCxnSpPr>
        <p:spPr>
          <a:xfrm flipH="1" flipV="1">
            <a:off x="2529970" y="3540159"/>
            <a:ext cx="1786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0F80BDF2-5FD8-4EF1-BF30-C3D23BAB9D73}"/>
              </a:ext>
            </a:extLst>
          </p:cNvPr>
          <p:cNvCxnSpPr>
            <a:cxnSpLocks/>
          </p:cNvCxnSpPr>
          <p:nvPr/>
        </p:nvCxnSpPr>
        <p:spPr>
          <a:xfrm flipH="1">
            <a:off x="2393461" y="3655199"/>
            <a:ext cx="111624" cy="404653"/>
          </a:xfrm>
          <a:prstGeom prst="line">
            <a:avLst/>
          </a:prstGeom>
          <a:ln w="38100">
            <a:solidFill>
              <a:srgbClr val="FBFB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591467B-24CC-4D18-B2A6-8467677FDEBA}"/>
              </a:ext>
            </a:extLst>
          </p:cNvPr>
          <p:cNvCxnSpPr>
            <a:cxnSpLocks/>
          </p:cNvCxnSpPr>
          <p:nvPr/>
        </p:nvCxnSpPr>
        <p:spPr>
          <a:xfrm>
            <a:off x="2385832" y="3509526"/>
            <a:ext cx="128328" cy="44838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7ECC0775-A72A-4B12-A153-E27B1354C57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9" y="3756741"/>
            <a:ext cx="156955" cy="129580"/>
          </a:xfrm>
          <a:prstGeom prst="rect">
            <a:avLst/>
          </a:prstGeom>
        </p:spPr>
      </p:pic>
      <p:grpSp>
        <p:nvGrpSpPr>
          <p:cNvPr id="170" name="Group 169"/>
          <p:cNvGrpSpPr/>
          <p:nvPr/>
        </p:nvGrpSpPr>
        <p:grpSpPr>
          <a:xfrm>
            <a:off x="3055740" y="2674477"/>
            <a:ext cx="288813" cy="869120"/>
            <a:chOff x="22726947" y="10901665"/>
            <a:chExt cx="657966" cy="1980000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3362767" y="10901665"/>
              <a:ext cx="0" cy="198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22736913" y="11925300"/>
              <a:ext cx="64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22726947" y="12876600"/>
              <a:ext cx="64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 flipV="1">
            <a:off x="3055730" y="4035412"/>
            <a:ext cx="285029" cy="869120"/>
            <a:chOff x="22726947" y="10901665"/>
            <a:chExt cx="649346" cy="1980000"/>
          </a:xfrm>
        </p:grpSpPr>
        <p:cxnSp>
          <p:nvCxnSpPr>
            <p:cNvPr id="175" name="Straight Connector 174"/>
            <p:cNvCxnSpPr/>
            <p:nvPr/>
          </p:nvCxnSpPr>
          <p:spPr>
            <a:xfrm>
              <a:off x="23373878" y="10901665"/>
              <a:ext cx="0" cy="198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22728293" y="11925300"/>
              <a:ext cx="64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H="1">
              <a:off x="22726947" y="12876600"/>
              <a:ext cx="64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>
            <a:extLst>
              <a:ext uri="{FF2B5EF4-FFF2-40B4-BE49-F238E27FC236}">
                <a16:creationId xmlns:a16="http://schemas.microsoft.com/office/drawing/2014/main" id="{40B0054A-893C-4C49-B82E-A2422B053F64}"/>
              </a:ext>
            </a:extLst>
          </p:cNvPr>
          <p:cNvSpPr/>
          <p:nvPr/>
        </p:nvSpPr>
        <p:spPr>
          <a:xfrm>
            <a:off x="2069461" y="2574245"/>
            <a:ext cx="223872" cy="20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67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14845BA-37D1-4917-8ACD-5F044CC49861}"/>
              </a:ext>
            </a:extLst>
          </p:cNvPr>
          <p:cNvSpPr/>
          <p:nvPr/>
        </p:nvSpPr>
        <p:spPr>
          <a:xfrm>
            <a:off x="2075440" y="4803759"/>
            <a:ext cx="223872" cy="20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67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742FA86-D00E-4002-96A1-6C1DFE36BBD1}"/>
              </a:ext>
            </a:extLst>
          </p:cNvPr>
          <p:cNvSpPr txBox="1"/>
          <p:nvPr/>
        </p:nvSpPr>
        <p:spPr>
          <a:xfrm>
            <a:off x="2006670" y="4728995"/>
            <a:ext cx="275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112B17E-C9CE-44AA-915D-BD6000AD8C69}"/>
              </a:ext>
            </a:extLst>
          </p:cNvPr>
          <p:cNvSpPr txBox="1"/>
          <p:nvPr/>
        </p:nvSpPr>
        <p:spPr>
          <a:xfrm>
            <a:off x="2010827" y="2490372"/>
            <a:ext cx="275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2" name="Arc 181"/>
          <p:cNvSpPr/>
          <p:nvPr/>
        </p:nvSpPr>
        <p:spPr>
          <a:xfrm>
            <a:off x="2467137" y="2667071"/>
            <a:ext cx="1072209" cy="1059967"/>
          </a:xfrm>
          <a:prstGeom prst="arc">
            <a:avLst>
              <a:gd name="adj1" fmla="val 16200000"/>
              <a:gd name="adj2" fmla="val 10545316"/>
            </a:avLst>
          </a:prstGeom>
          <a:ln w="82550">
            <a:solidFill>
              <a:srgbClr val="AD2229">
                <a:alpha val="65000"/>
              </a:srgbClr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3" name="Arc 182"/>
          <p:cNvSpPr/>
          <p:nvPr/>
        </p:nvSpPr>
        <p:spPr>
          <a:xfrm flipV="1">
            <a:off x="2465849" y="3849774"/>
            <a:ext cx="1072209" cy="1059967"/>
          </a:xfrm>
          <a:prstGeom prst="arc">
            <a:avLst>
              <a:gd name="adj1" fmla="val 16200000"/>
              <a:gd name="adj2" fmla="val 10472689"/>
            </a:avLst>
          </a:prstGeom>
          <a:ln w="82550">
            <a:solidFill>
              <a:srgbClr val="AD2229">
                <a:alpha val="65000"/>
              </a:srgbClr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551CC6D-12FB-4EAD-A200-975B3AC3CAE8}"/>
              </a:ext>
            </a:extLst>
          </p:cNvPr>
          <p:cNvSpPr txBox="1"/>
          <p:nvPr/>
        </p:nvSpPr>
        <p:spPr>
          <a:xfrm>
            <a:off x="-238725" y="3402163"/>
            <a:ext cx="1776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Input frames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495145" y="1743872"/>
            <a:ext cx="38779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33" b="1" dirty="0">
                <a:latin typeface="Arial" panose="020B0604020202020204" pitchFamily="34" charset="0"/>
                <a:cs typeface="Arial" panose="020B0604020202020204" pitchFamily="34" charset="0"/>
              </a:rPr>
              <a:t>ISTA for RPCA 		</a:t>
            </a:r>
            <a:endParaRPr lang="en-US" sz="1067" dirty="0"/>
          </a:p>
        </p:txBody>
      </p:sp>
      <p:grpSp>
        <p:nvGrpSpPr>
          <p:cNvPr id="191" name="Group 190"/>
          <p:cNvGrpSpPr/>
          <p:nvPr/>
        </p:nvGrpSpPr>
        <p:grpSpPr>
          <a:xfrm>
            <a:off x="2732097" y="2546538"/>
            <a:ext cx="272304" cy="254613"/>
            <a:chOff x="36588208" y="11381024"/>
            <a:chExt cx="620354" cy="580053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00CC842-FA54-43B0-A16A-BC727B41C63E}"/>
                </a:ext>
              </a:extLst>
            </p:cNvPr>
            <p:cNvSpPr/>
            <p:nvPr/>
          </p:nvSpPr>
          <p:spPr>
            <a:xfrm>
              <a:off x="36588208" y="11381024"/>
              <a:ext cx="620354" cy="580053"/>
            </a:xfrm>
            <a:prstGeom prst="rect">
              <a:avLst/>
            </a:prstGeom>
            <a:solidFill>
              <a:srgbClr val="AD222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 dirty="0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DADA21-3623-4397-9C84-A70CD76B5382}"/>
                </a:ext>
              </a:extLst>
            </p:cNvPr>
            <p:cNvCxnSpPr/>
            <p:nvPr/>
          </p:nvCxnSpPr>
          <p:spPr>
            <a:xfrm>
              <a:off x="36891196" y="11490564"/>
              <a:ext cx="0" cy="367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D2ACAB3-998A-4D7E-A627-603B93A9667E}"/>
                </a:ext>
              </a:extLst>
            </p:cNvPr>
            <p:cNvCxnSpPr/>
            <p:nvPr/>
          </p:nvCxnSpPr>
          <p:spPr>
            <a:xfrm flipH="1" flipV="1">
              <a:off x="36687511" y="11670126"/>
              <a:ext cx="4048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1824CA4-D755-4C6E-8757-AB8CBA2E110A}"/>
                </a:ext>
              </a:extLst>
            </p:cNvPr>
            <p:cNvCxnSpPr/>
            <p:nvPr/>
          </p:nvCxnSpPr>
          <p:spPr>
            <a:xfrm flipH="1">
              <a:off x="36961484" y="11486790"/>
              <a:ext cx="119201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01F211E-5D37-463C-B003-6D7C6230DF3F}"/>
                </a:ext>
              </a:extLst>
            </p:cNvPr>
            <p:cNvCxnSpPr/>
            <p:nvPr/>
          </p:nvCxnSpPr>
          <p:spPr>
            <a:xfrm flipH="1">
              <a:off x="36698903" y="11670126"/>
              <a:ext cx="119203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1D179A-61D8-4451-9F30-DBDAC91B5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12637" y="11669426"/>
              <a:ext cx="1517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2736044" y="4783322"/>
            <a:ext cx="272304" cy="254613"/>
            <a:chOff x="36586582" y="16460229"/>
            <a:chExt cx="620354" cy="580053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51346D7-D8B9-40BC-93F3-9634F70BE514}"/>
                </a:ext>
              </a:extLst>
            </p:cNvPr>
            <p:cNvSpPr/>
            <p:nvPr/>
          </p:nvSpPr>
          <p:spPr>
            <a:xfrm>
              <a:off x="36586582" y="16460229"/>
              <a:ext cx="620354" cy="580053"/>
            </a:xfrm>
            <a:prstGeom prst="rect">
              <a:avLst/>
            </a:prstGeom>
            <a:solidFill>
              <a:srgbClr val="435A6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A528FF-1A27-41F9-BFE3-0048E6540560}"/>
                </a:ext>
              </a:extLst>
            </p:cNvPr>
            <p:cNvCxnSpPr/>
            <p:nvPr/>
          </p:nvCxnSpPr>
          <p:spPr>
            <a:xfrm>
              <a:off x="36889574" y="16569769"/>
              <a:ext cx="0" cy="367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4B31B5F-59AA-4B2F-861A-0C2743553FA9}"/>
                </a:ext>
              </a:extLst>
            </p:cNvPr>
            <p:cNvCxnSpPr/>
            <p:nvPr/>
          </p:nvCxnSpPr>
          <p:spPr>
            <a:xfrm flipH="1" flipV="1">
              <a:off x="36685889" y="16749331"/>
              <a:ext cx="4048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3D4810D-3379-443B-97DC-89A72BC3B1B4}"/>
                </a:ext>
              </a:extLst>
            </p:cNvPr>
            <p:cNvCxnSpPr/>
            <p:nvPr/>
          </p:nvCxnSpPr>
          <p:spPr>
            <a:xfrm flipH="1">
              <a:off x="36959862" y="16565995"/>
              <a:ext cx="119201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5544C80-DE2E-4D7E-9A05-4CA950EF3A32}"/>
                </a:ext>
              </a:extLst>
            </p:cNvPr>
            <p:cNvCxnSpPr/>
            <p:nvPr/>
          </p:nvCxnSpPr>
          <p:spPr>
            <a:xfrm flipH="1">
              <a:off x="36697281" y="16749331"/>
              <a:ext cx="119203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F50568C-5041-4B65-926F-C80ABA96F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8632" y="16748632"/>
              <a:ext cx="1517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965570" y="1722384"/>
            <a:ext cx="9000788" cy="3818747"/>
            <a:chOff x="2974177" y="1291788"/>
            <a:chExt cx="6750591" cy="28640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C426A-70D0-4998-AC3C-14D29036B16A}"/>
                </a:ext>
              </a:extLst>
            </p:cNvPr>
            <p:cNvSpPr txBox="1"/>
            <p:nvPr/>
          </p:nvSpPr>
          <p:spPr>
            <a:xfrm>
              <a:off x="4940986" y="1291788"/>
              <a:ext cx="478378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33" b="1" dirty="0">
                  <a:latin typeface="Arial" panose="020B0604020202020204" pitchFamily="34" charset="0"/>
                  <a:cs typeface="Arial" panose="020B0604020202020204" pitchFamily="34" charset="0"/>
                </a:rPr>
                <a:t>Deep convolutional Robust PCA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729E9D-2AD9-4F66-9EDD-CEB7112C8611}"/>
                </a:ext>
              </a:extLst>
            </p:cNvPr>
            <p:cNvGrpSpPr/>
            <p:nvPr/>
          </p:nvGrpSpPr>
          <p:grpSpPr>
            <a:xfrm>
              <a:off x="6879753" y="2193607"/>
              <a:ext cx="2562313" cy="423531"/>
              <a:chOff x="177302" y="6069753"/>
              <a:chExt cx="2317082" cy="41474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A4A190-A6EB-4F3D-9AB0-54544E1C2B10}"/>
                  </a:ext>
                </a:extLst>
              </p:cNvPr>
              <p:cNvSpPr txBox="1"/>
              <p:nvPr/>
            </p:nvSpPr>
            <p:spPr>
              <a:xfrm>
                <a:off x="288808" y="6069753"/>
                <a:ext cx="2205576" cy="21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33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Convolution (5x5)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BAD650-95C6-4D54-998F-F213D8A7F232}"/>
                  </a:ext>
                </a:extLst>
              </p:cNvPr>
              <p:cNvSpPr/>
              <p:nvPr/>
            </p:nvSpPr>
            <p:spPr>
              <a:xfrm>
                <a:off x="177302" y="6289383"/>
                <a:ext cx="68400" cy="67349"/>
              </a:xfrm>
              <a:prstGeom prst="rect">
                <a:avLst/>
              </a:prstGeom>
              <a:solidFill>
                <a:srgbClr val="AD222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B2AED6-5C15-474E-B151-BD3B581F34F0}"/>
                  </a:ext>
                </a:extLst>
              </p:cNvPr>
              <p:cNvSpPr txBox="1"/>
              <p:nvPr/>
            </p:nvSpPr>
            <p:spPr>
              <a:xfrm>
                <a:off x="291212" y="6217927"/>
                <a:ext cx="1933634" cy="21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3" dirty="0">
                    <a:latin typeface="Arial" panose="020B0604020202020204" pitchFamily="34" charset="0"/>
                    <a:cs typeface="Arial" panose="020B0604020202020204" pitchFamily="34" charset="0"/>
                  </a:rPr>
                  <a:t>Singular value thresholding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6CD736E-E01D-4711-BE98-CF522EA94B1D}"/>
                  </a:ext>
                </a:extLst>
              </p:cNvPr>
              <p:cNvSpPr/>
              <p:nvPr/>
            </p:nvSpPr>
            <p:spPr>
              <a:xfrm>
                <a:off x="177302" y="6148512"/>
                <a:ext cx="68400" cy="67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5A7BC4C-01E5-4401-AD66-D5BF64BF6990}"/>
                  </a:ext>
                </a:extLst>
              </p:cNvPr>
              <p:cNvSpPr/>
              <p:nvPr/>
            </p:nvSpPr>
            <p:spPr>
              <a:xfrm>
                <a:off x="177302" y="6417147"/>
                <a:ext cx="68400" cy="67349"/>
              </a:xfrm>
              <a:prstGeom prst="rect">
                <a:avLst/>
              </a:prstGeom>
              <a:solidFill>
                <a:srgbClr val="435A6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51CC6D-12FB-4EAD-A200-975B3AC3CAE8}"/>
                </a:ext>
              </a:extLst>
            </p:cNvPr>
            <p:cNvSpPr txBox="1"/>
            <p:nvPr/>
          </p:nvSpPr>
          <p:spPr>
            <a:xfrm>
              <a:off x="4381917" y="2513720"/>
              <a:ext cx="1234928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Input frames</a:t>
              </a:r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D6A9D6-469D-4305-BDCF-25E660675174}"/>
                </a:ext>
              </a:extLst>
            </p:cNvPr>
            <p:cNvCxnSpPr>
              <a:endCxn id="41" idx="1"/>
            </p:cNvCxnSpPr>
            <p:nvPr/>
          </p:nvCxnSpPr>
          <p:spPr>
            <a:xfrm flipV="1">
              <a:off x="6767754" y="1991377"/>
              <a:ext cx="33296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83A7BA-8B5B-4887-96FF-968ED136018C}"/>
                </a:ext>
              </a:extLst>
            </p:cNvPr>
            <p:cNvCxnSpPr/>
            <p:nvPr/>
          </p:nvCxnSpPr>
          <p:spPr>
            <a:xfrm>
              <a:off x="7215750" y="1730422"/>
              <a:ext cx="0" cy="1665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D153CC-4F9F-4EF6-B6B4-1C265F646734}"/>
                </a:ext>
              </a:extLst>
            </p:cNvPr>
            <p:cNvCxnSpPr/>
            <p:nvPr/>
          </p:nvCxnSpPr>
          <p:spPr>
            <a:xfrm flipV="1">
              <a:off x="7296754" y="1987862"/>
              <a:ext cx="849176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B26CEB-1156-46B8-BE69-C8C73E5B4C28}"/>
                </a:ext>
              </a:extLst>
            </p:cNvPr>
            <p:cNvSpPr txBox="1"/>
            <p:nvPr/>
          </p:nvSpPr>
          <p:spPr>
            <a:xfrm>
              <a:off x="8207886" y="1774315"/>
              <a:ext cx="988738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Low-rank clutter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4F97C4-ACAA-472D-A65F-0C5872FFB695}"/>
                </a:ext>
              </a:extLst>
            </p:cNvPr>
            <p:cNvSpPr txBox="1"/>
            <p:nvPr/>
          </p:nvSpPr>
          <p:spPr>
            <a:xfrm>
              <a:off x="6560292" y="1855274"/>
              <a:ext cx="2069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9BA239-5EB9-4E9A-A93E-A6D8DA15FE54}"/>
                </a:ext>
              </a:extLst>
            </p:cNvPr>
            <p:cNvSpPr/>
            <p:nvPr/>
          </p:nvSpPr>
          <p:spPr>
            <a:xfrm>
              <a:off x="6607007" y="1913695"/>
              <a:ext cx="167903" cy="1548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67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0B51B2-3841-4936-803F-DEFB71A4546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521" y="1584280"/>
              <a:ext cx="134014" cy="15465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4659C18-3D6C-4009-AF9F-47FDF78139A2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564" y="1805652"/>
              <a:ext cx="158464" cy="119350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7100723" y="1895896"/>
              <a:ext cx="204228" cy="190960"/>
              <a:chOff x="36588208" y="11381024"/>
              <a:chExt cx="620354" cy="58005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0CC842-FA54-43B0-A16A-BC727B41C63E}"/>
                  </a:ext>
                </a:extLst>
              </p:cNvPr>
              <p:cNvSpPr/>
              <p:nvPr/>
            </p:nvSpPr>
            <p:spPr>
              <a:xfrm>
                <a:off x="36588208" y="11381024"/>
                <a:ext cx="620354" cy="580053"/>
              </a:xfrm>
              <a:prstGeom prst="rect">
                <a:avLst/>
              </a:prstGeom>
              <a:solidFill>
                <a:srgbClr val="AD222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0DADA21-3623-4397-9C84-A70CD76B5382}"/>
                  </a:ext>
                </a:extLst>
              </p:cNvPr>
              <p:cNvCxnSpPr/>
              <p:nvPr/>
            </p:nvCxnSpPr>
            <p:spPr>
              <a:xfrm>
                <a:off x="36891196" y="11490564"/>
                <a:ext cx="0" cy="36752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2ACAB3-998A-4D7E-A627-603B93A9667E}"/>
                  </a:ext>
                </a:extLst>
              </p:cNvPr>
              <p:cNvCxnSpPr/>
              <p:nvPr/>
            </p:nvCxnSpPr>
            <p:spPr>
              <a:xfrm flipH="1" flipV="1">
                <a:off x="36687511" y="11670126"/>
                <a:ext cx="404848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1824CA4-D755-4C6E-8757-AB8CBA2E110A}"/>
                  </a:ext>
                </a:extLst>
              </p:cNvPr>
              <p:cNvCxnSpPr/>
              <p:nvPr/>
            </p:nvCxnSpPr>
            <p:spPr>
              <a:xfrm flipH="1">
                <a:off x="36961484" y="11486790"/>
                <a:ext cx="119201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01F211E-5D37-463C-B003-6D7C6230DF3F}"/>
                  </a:ext>
                </a:extLst>
              </p:cNvPr>
              <p:cNvCxnSpPr/>
              <p:nvPr/>
            </p:nvCxnSpPr>
            <p:spPr>
              <a:xfrm flipH="1">
                <a:off x="36698903" y="11670126"/>
                <a:ext cx="119203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F1D179A-61D8-4451-9F30-DBDAC91B5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12637" y="11669426"/>
                <a:ext cx="151704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B20A26-B73D-453D-BC29-BE187BE5A3AF}"/>
                </a:ext>
              </a:extLst>
            </p:cNvPr>
            <p:cNvGrpSpPr/>
            <p:nvPr/>
          </p:nvGrpSpPr>
          <p:grpSpPr>
            <a:xfrm>
              <a:off x="5788237" y="2474954"/>
              <a:ext cx="262648" cy="276077"/>
              <a:chOff x="1049097" y="4254748"/>
              <a:chExt cx="237511" cy="27034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8A3FD45-13DC-4634-92B2-17308FE1DB95}"/>
                  </a:ext>
                </a:extLst>
              </p:cNvPr>
              <p:cNvSpPr/>
              <p:nvPr/>
            </p:nvSpPr>
            <p:spPr>
              <a:xfrm rot="10800000">
                <a:off x="1049097" y="4254748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848CFF1-BD74-44D8-85CE-B6BEFB4E20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565" y="4344220"/>
                <a:ext cx="185130" cy="139222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AE08F-3DB9-45A7-87D9-94C891B1E0BF}"/>
                </a:ext>
              </a:extLst>
            </p:cNvPr>
            <p:cNvCxnSpPr>
              <a:cxnSpLocks/>
            </p:cNvCxnSpPr>
            <p:nvPr/>
          </p:nvCxnSpPr>
          <p:spPr>
            <a:xfrm>
              <a:off x="6052892" y="2612992"/>
              <a:ext cx="11213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70CC9D-6AE5-4BC1-9659-549375D19497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6165031" y="2045837"/>
              <a:ext cx="466565" cy="5675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938B927-8296-4DC4-8267-788326ED467C}"/>
                </a:ext>
              </a:extLst>
            </p:cNvPr>
            <p:cNvCxnSpPr>
              <a:cxnSpLocks/>
            </p:cNvCxnSpPr>
            <p:nvPr/>
          </p:nvCxnSpPr>
          <p:spPr>
            <a:xfrm>
              <a:off x="6696506" y="3008843"/>
              <a:ext cx="1675" cy="58294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A6C7C79-B45B-49EE-954B-F1A295A27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0272" y="3762452"/>
              <a:ext cx="1" cy="14787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5EC6CB-F577-4E25-BA1F-1A9085A57DE6}"/>
                </a:ext>
              </a:extLst>
            </p:cNvPr>
            <p:cNvCxnSpPr/>
            <p:nvPr/>
          </p:nvCxnSpPr>
          <p:spPr>
            <a:xfrm flipV="1">
              <a:off x="7301238" y="3662505"/>
              <a:ext cx="849176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3D6C2DA-2B0A-4D1D-B870-3A332A8C18CD}"/>
                </a:ext>
              </a:extLst>
            </p:cNvPr>
            <p:cNvSpPr/>
            <p:nvPr/>
          </p:nvSpPr>
          <p:spPr>
            <a:xfrm>
              <a:off x="6611490" y="3588966"/>
              <a:ext cx="154071" cy="1540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67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62BD569-AA1D-4A3E-A36E-AD8F60A5F91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725" y="3740840"/>
              <a:ext cx="146693" cy="120202"/>
            </a:xfrm>
            <a:prstGeom prst="rect">
              <a:avLst/>
            </a:prstGeom>
          </p:spPr>
        </p:pic>
        <p:grpSp>
          <p:nvGrpSpPr>
            <p:cNvPr id="65" name="Group 64"/>
            <p:cNvGrpSpPr/>
            <p:nvPr/>
          </p:nvGrpSpPr>
          <p:grpSpPr>
            <a:xfrm>
              <a:off x="7100187" y="3568031"/>
              <a:ext cx="204228" cy="190960"/>
              <a:chOff x="36586582" y="16460229"/>
              <a:chExt cx="620354" cy="58005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51346D7-D8B9-40BC-93F3-9634F70BE514}"/>
                  </a:ext>
                </a:extLst>
              </p:cNvPr>
              <p:cNvSpPr/>
              <p:nvPr/>
            </p:nvSpPr>
            <p:spPr>
              <a:xfrm>
                <a:off x="36586582" y="16460229"/>
                <a:ext cx="620354" cy="580053"/>
              </a:xfrm>
              <a:prstGeom prst="rect">
                <a:avLst/>
              </a:prstGeom>
              <a:solidFill>
                <a:srgbClr val="435A6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A528FF-1A27-41F9-BFE3-0048E6540560}"/>
                  </a:ext>
                </a:extLst>
              </p:cNvPr>
              <p:cNvCxnSpPr/>
              <p:nvPr/>
            </p:nvCxnSpPr>
            <p:spPr>
              <a:xfrm>
                <a:off x="36889574" y="16569769"/>
                <a:ext cx="0" cy="36752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B31B5F-59AA-4B2F-861A-0C2743553FA9}"/>
                  </a:ext>
                </a:extLst>
              </p:cNvPr>
              <p:cNvCxnSpPr/>
              <p:nvPr/>
            </p:nvCxnSpPr>
            <p:spPr>
              <a:xfrm flipH="1" flipV="1">
                <a:off x="36685889" y="16749331"/>
                <a:ext cx="404848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3D4810D-3379-443B-97DC-89A72BC3B1B4}"/>
                  </a:ext>
                </a:extLst>
              </p:cNvPr>
              <p:cNvCxnSpPr/>
              <p:nvPr/>
            </p:nvCxnSpPr>
            <p:spPr>
              <a:xfrm flipH="1">
                <a:off x="36959862" y="16565995"/>
                <a:ext cx="119201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5544C80-DE2E-4D7E-9A05-4CA950EF3A32}"/>
                  </a:ext>
                </a:extLst>
              </p:cNvPr>
              <p:cNvCxnSpPr/>
              <p:nvPr/>
            </p:nvCxnSpPr>
            <p:spPr>
              <a:xfrm flipH="1">
                <a:off x="36697281" y="16749331"/>
                <a:ext cx="119203" cy="183336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F50568C-5041-4B65-926F-C80ABA96F8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8632" y="16748632"/>
                <a:ext cx="151704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8A408FB-CB56-482D-9B86-2742C493B72F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853" y="3894489"/>
              <a:ext cx="138969" cy="16037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41112D-434E-48E4-9E3C-22C122B095B7}"/>
                </a:ext>
              </a:extLst>
            </p:cNvPr>
            <p:cNvSpPr txBox="1"/>
            <p:nvPr/>
          </p:nvSpPr>
          <p:spPr>
            <a:xfrm>
              <a:off x="8200706" y="3435726"/>
              <a:ext cx="79346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Sparse targets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536AB3A-E276-4C62-89B9-808A382968A8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358" y="2778061"/>
              <a:ext cx="117716" cy="9718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046496D-04AC-4D21-B091-7CD27ECBDD63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082" y="1975238"/>
              <a:ext cx="309684" cy="11935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A1EF3C-A424-4181-A4F2-00480E6CD14C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361" y="3590951"/>
              <a:ext cx="297006" cy="12020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6F780F8-BB6D-4795-9ACB-F017CDCE86A1}"/>
                </a:ext>
              </a:extLst>
            </p:cNvPr>
            <p:cNvGrpSpPr/>
            <p:nvPr/>
          </p:nvGrpSpPr>
          <p:grpSpPr>
            <a:xfrm>
              <a:off x="5801304" y="2086857"/>
              <a:ext cx="262648" cy="276077"/>
              <a:chOff x="1060913" y="3839144"/>
              <a:chExt cx="237511" cy="27034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8DDC7A2-DAAC-4536-8BA1-B498C66EA7CF}"/>
                  </a:ext>
                </a:extLst>
              </p:cNvPr>
              <p:cNvSpPr/>
              <p:nvPr/>
            </p:nvSpPr>
            <p:spPr>
              <a:xfrm rot="10800000">
                <a:off x="1060913" y="3839144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D97DEAB-C461-4BB1-8D3D-2F3512843D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381" y="3928616"/>
                <a:ext cx="185130" cy="140657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14E972C-229F-4081-B0AF-437821AA83EE}"/>
                </a:ext>
              </a:extLst>
            </p:cNvPr>
            <p:cNvGrpSpPr/>
            <p:nvPr/>
          </p:nvGrpSpPr>
          <p:grpSpPr>
            <a:xfrm>
              <a:off x="5803844" y="1725717"/>
              <a:ext cx="262648" cy="276077"/>
              <a:chOff x="1063210" y="3485498"/>
              <a:chExt cx="237511" cy="27034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B596AAC-703A-4F93-A157-1E4BB19937C7}"/>
                  </a:ext>
                </a:extLst>
              </p:cNvPr>
              <p:cNvSpPr/>
              <p:nvPr/>
            </p:nvSpPr>
            <p:spPr>
              <a:xfrm rot="10800000">
                <a:off x="1063210" y="3485498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8EBB5A5-8AE3-4DFE-A98B-F9C92999A7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1678" y="3574970"/>
                <a:ext cx="185130" cy="140657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CC647B-E395-4CB3-B7DD-28186AA8DCE4}"/>
                </a:ext>
              </a:extLst>
            </p:cNvPr>
            <p:cNvGrpSpPr/>
            <p:nvPr/>
          </p:nvGrpSpPr>
          <p:grpSpPr>
            <a:xfrm>
              <a:off x="5795732" y="3307578"/>
              <a:ext cx="262648" cy="276077"/>
              <a:chOff x="1055874" y="5034536"/>
              <a:chExt cx="237511" cy="27034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5E39D8E-9752-4F55-BFC2-57256A68732F}"/>
                  </a:ext>
                </a:extLst>
              </p:cNvPr>
              <p:cNvSpPr/>
              <p:nvPr/>
            </p:nvSpPr>
            <p:spPr>
              <a:xfrm rot="10800000">
                <a:off x="1055874" y="5034536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F9C2AFF-5AD8-4292-A3AB-F8233571A3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342" y="5124008"/>
                <a:ext cx="185130" cy="1406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8C77E2D-7156-4118-B769-FF2D8CD9E46C}"/>
                </a:ext>
              </a:extLst>
            </p:cNvPr>
            <p:cNvGrpSpPr/>
            <p:nvPr/>
          </p:nvGrpSpPr>
          <p:grpSpPr>
            <a:xfrm>
              <a:off x="5796705" y="3672457"/>
              <a:ext cx="262648" cy="276077"/>
              <a:chOff x="1056754" y="5391844"/>
              <a:chExt cx="237511" cy="27034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F689BEB-ED7D-4E2B-97F0-854297CB126F}"/>
                  </a:ext>
                </a:extLst>
              </p:cNvPr>
              <p:cNvSpPr/>
              <p:nvPr/>
            </p:nvSpPr>
            <p:spPr>
              <a:xfrm rot="10800000">
                <a:off x="1056754" y="5391844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FD2D980-EEB5-4131-89ED-6145FE7B61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22" y="5481316"/>
                <a:ext cx="185130" cy="139222"/>
              </a:xfrm>
              <a:prstGeom prst="rect">
                <a:avLst/>
              </a:prstGeom>
            </p:spPr>
          </p:pic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A445A3-760F-4AB5-993B-BE80A8AD2E41}"/>
                </a:ext>
              </a:extLst>
            </p:cNvPr>
            <p:cNvCxnSpPr>
              <a:cxnSpLocks/>
            </p:cNvCxnSpPr>
            <p:nvPr/>
          </p:nvCxnSpPr>
          <p:spPr>
            <a:xfrm>
              <a:off x="5565913" y="2651350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AB818D-D209-4E39-A1D7-5E1775DEEDCB}"/>
                </a:ext>
              </a:extLst>
            </p:cNvPr>
            <p:cNvCxnSpPr>
              <a:cxnSpLocks/>
            </p:cNvCxnSpPr>
            <p:nvPr/>
          </p:nvCxnSpPr>
          <p:spPr>
            <a:xfrm>
              <a:off x="5565913" y="3044871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E3317C8-C5BF-4D37-9582-0016D0B23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467" y="2649305"/>
              <a:ext cx="1448" cy="3975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C7169F-7AEA-48B1-BB91-FD7E5D45EE43}"/>
                </a:ext>
              </a:extLst>
            </p:cNvPr>
            <p:cNvCxnSpPr>
              <a:cxnSpLocks/>
            </p:cNvCxnSpPr>
            <p:nvPr/>
          </p:nvCxnSpPr>
          <p:spPr>
            <a:xfrm>
              <a:off x="5565858" y="1857928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40667C-B00D-44F0-8992-92A1BAFE3852}"/>
                </a:ext>
              </a:extLst>
            </p:cNvPr>
            <p:cNvCxnSpPr>
              <a:cxnSpLocks/>
            </p:cNvCxnSpPr>
            <p:nvPr/>
          </p:nvCxnSpPr>
          <p:spPr>
            <a:xfrm>
              <a:off x="5565858" y="2250709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90C2DD-DC6E-42BD-9313-53565253B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412" y="1861414"/>
              <a:ext cx="1448" cy="3975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2ED6190-7DB7-40D0-93E3-CE5DF58A5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180" y="2037329"/>
              <a:ext cx="31848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7CA9508-2A68-451F-95A1-9CB899F95A4B}"/>
                </a:ext>
              </a:extLst>
            </p:cNvPr>
            <p:cNvCxnSpPr>
              <a:cxnSpLocks/>
            </p:cNvCxnSpPr>
            <p:nvPr/>
          </p:nvCxnSpPr>
          <p:spPr>
            <a:xfrm>
              <a:off x="5565862" y="3444279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9E7C377-1582-465C-AEAF-D0EEFBB69B9A}"/>
                </a:ext>
              </a:extLst>
            </p:cNvPr>
            <p:cNvCxnSpPr>
              <a:cxnSpLocks/>
            </p:cNvCxnSpPr>
            <p:nvPr/>
          </p:nvCxnSpPr>
          <p:spPr>
            <a:xfrm>
              <a:off x="5565862" y="3834874"/>
              <a:ext cx="2223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BB0F173-B1DE-42D4-9400-64F7E71B0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416" y="3443070"/>
              <a:ext cx="1448" cy="3975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7D3609-4291-48FA-AFF0-04450DB4A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3987" y="3651144"/>
              <a:ext cx="31848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D6C6BCC-83A8-40CF-A8E9-1E8200AD1EB4}"/>
                </a:ext>
              </a:extLst>
            </p:cNvPr>
            <p:cNvGrpSpPr/>
            <p:nvPr/>
          </p:nvGrpSpPr>
          <p:grpSpPr>
            <a:xfrm>
              <a:off x="6062713" y="1805652"/>
              <a:ext cx="636962" cy="108044"/>
              <a:chOff x="1297304" y="3563774"/>
              <a:chExt cx="576000" cy="105802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31D86CA-407F-4FF0-8B9F-AA79043CA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2832" y="3563774"/>
                <a:ext cx="0" cy="105802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9829469-C614-44A8-8728-7909225591FD}"/>
                  </a:ext>
                </a:extLst>
              </p:cNvPr>
              <p:cNvCxnSpPr/>
              <p:nvPr/>
            </p:nvCxnSpPr>
            <p:spPr>
              <a:xfrm flipH="1">
                <a:off x="1297304" y="3563774"/>
                <a:ext cx="576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098FC6E-650E-4382-9019-0204F51EB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4552" y="3742618"/>
              <a:ext cx="0" cy="91907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509B39-000F-40ED-A71C-8723F9CBCC2D}"/>
                </a:ext>
              </a:extLst>
            </p:cNvPr>
            <p:cNvCxnSpPr/>
            <p:nvPr/>
          </p:nvCxnSpPr>
          <p:spPr>
            <a:xfrm flipH="1" flipV="1">
              <a:off x="6065562" y="3840344"/>
              <a:ext cx="6409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5C27FCC-6440-4DD4-8598-C502145B3F71}"/>
                </a:ext>
              </a:extLst>
            </p:cNvPr>
            <p:cNvGrpSpPr/>
            <p:nvPr/>
          </p:nvGrpSpPr>
          <p:grpSpPr>
            <a:xfrm>
              <a:off x="6044118" y="3084030"/>
              <a:ext cx="597037" cy="525959"/>
              <a:chOff x="1280488" y="4815626"/>
              <a:chExt cx="539897" cy="51504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8F50D86-2972-4B9E-8349-1E0FA5C30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0488" y="4815626"/>
                <a:ext cx="10616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FA39B45A-B928-4DC3-A0CD-4F66666A7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7316" y="4816369"/>
                <a:ext cx="433069" cy="514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5C312EF-2B07-48E9-890E-3EECFD2A2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952" y="2234927"/>
              <a:ext cx="11739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94871FC-4D6B-49F9-A801-6149B7A40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952" y="3453227"/>
              <a:ext cx="11739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E11143D-5E59-40FC-9581-23B1ECCCF5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9596" y="2064777"/>
              <a:ext cx="0" cy="58452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006303C-9268-4A50-A386-35FAADFB9930}"/>
                </a:ext>
              </a:extLst>
            </p:cNvPr>
            <p:cNvCxnSpPr>
              <a:cxnSpLocks/>
            </p:cNvCxnSpPr>
            <p:nvPr/>
          </p:nvCxnSpPr>
          <p:spPr>
            <a:xfrm>
              <a:off x="6173061" y="2231409"/>
              <a:ext cx="520178" cy="7823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D77F74-A8EC-49A9-8C70-1F5AABD46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976" y="2647874"/>
              <a:ext cx="507990" cy="8027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1656512-4F9A-4933-918F-27128ED528E0}"/>
                </a:ext>
              </a:extLst>
            </p:cNvPr>
            <p:cNvCxnSpPr/>
            <p:nvPr/>
          </p:nvCxnSpPr>
          <p:spPr>
            <a:xfrm flipV="1">
              <a:off x="6763393" y="3664954"/>
              <a:ext cx="33296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DC8B57-BB3F-4786-9160-6DCEB8BBA0D8}"/>
                </a:ext>
              </a:extLst>
            </p:cNvPr>
            <p:cNvCxnSpPr/>
            <p:nvPr/>
          </p:nvCxnSpPr>
          <p:spPr>
            <a:xfrm flipV="1">
              <a:off x="5231164" y="2821812"/>
              <a:ext cx="2943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1FA1B17-5B87-4081-8EEA-E8240A475DC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667" y="2326403"/>
              <a:ext cx="159271" cy="239918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1130138-04F4-413D-9116-BBF06FF64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0341" y="2317971"/>
              <a:ext cx="200369" cy="240104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43D8E41-50C1-4CF0-AB21-D06817023660}"/>
                </a:ext>
              </a:extLst>
            </p:cNvPr>
            <p:cNvCxnSpPr>
              <a:cxnSpLocks/>
            </p:cNvCxnSpPr>
            <p:nvPr/>
          </p:nvCxnSpPr>
          <p:spPr>
            <a:xfrm>
              <a:off x="6219726" y="3148463"/>
              <a:ext cx="170583" cy="19231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CCAA678-6695-4C2D-BA3B-55716234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9093" y="3142224"/>
              <a:ext cx="132447" cy="20586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C697E8-67FD-437D-AA7F-AF8B27BD62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5496" y="2706517"/>
              <a:ext cx="166386" cy="247934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1CA9120-6C54-4453-93FA-D3EF999EE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4189" y="2708494"/>
              <a:ext cx="162646" cy="261317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F096EC5-7772-44BF-B0D7-A3AC82B73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0308" y="2828227"/>
              <a:ext cx="345526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E78D72D-512E-4FAA-B15E-BA0580AE44EB}"/>
                </a:ext>
              </a:extLst>
            </p:cNvPr>
            <p:cNvSpPr txBox="1"/>
            <p:nvPr/>
          </p:nvSpPr>
          <p:spPr>
            <a:xfrm>
              <a:off x="6575456" y="3528489"/>
              <a:ext cx="1446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84" name="Right Arrow 183"/>
            <p:cNvSpPr/>
            <p:nvPr/>
          </p:nvSpPr>
          <p:spPr>
            <a:xfrm>
              <a:off x="2974177" y="2525464"/>
              <a:ext cx="1463727" cy="468470"/>
            </a:xfrm>
            <a:prstGeom prst="rightArrow">
              <a:avLst>
                <a:gd name="adj1" fmla="val 50000"/>
                <a:gd name="adj2" fmla="val 47323"/>
              </a:avLst>
            </a:prstGeom>
            <a:gradFill flip="none" rotWithShape="1">
              <a:gsLst>
                <a:gs pos="45000">
                  <a:srgbClr val="4B617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35A6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48F7FA8-5D90-49D0-AF96-84037908AD9D}"/>
                </a:ext>
              </a:extLst>
            </p:cNvPr>
            <p:cNvSpPr txBox="1"/>
            <p:nvPr/>
          </p:nvSpPr>
          <p:spPr>
            <a:xfrm>
              <a:off x="3107927" y="2614785"/>
              <a:ext cx="1422594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unfolding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58DD770-D5FB-4028-A0FB-47F4D6A3D356}"/>
                </a:ext>
              </a:extLst>
            </p:cNvPr>
            <p:cNvGrpSpPr/>
            <p:nvPr/>
          </p:nvGrpSpPr>
          <p:grpSpPr>
            <a:xfrm>
              <a:off x="5789210" y="2922835"/>
              <a:ext cx="262648" cy="276077"/>
              <a:chOff x="1049977" y="4612056"/>
              <a:chExt cx="237511" cy="2703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EAB7CD7-DB3E-4731-B3A0-CF5CDF157B56}"/>
                  </a:ext>
                </a:extLst>
              </p:cNvPr>
              <p:cNvSpPr/>
              <p:nvPr/>
            </p:nvSpPr>
            <p:spPr>
              <a:xfrm rot="10800000">
                <a:off x="1049977" y="4612056"/>
                <a:ext cx="237511" cy="2703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175FAF1F-D5FA-4FC9-A02B-84AFDDD86F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445" y="4701528"/>
                <a:ext cx="185130" cy="139222"/>
              </a:xfrm>
              <a:prstGeom prst="rect">
                <a:avLst/>
              </a:prstGeom>
            </p:spPr>
          </p:pic>
        </p:grpSp>
        <p:cxnSp>
          <p:nvCxnSpPr>
            <p:cNvPr id="205" name="Straight Arrow Connector 204"/>
            <p:cNvCxnSpPr/>
            <p:nvPr/>
          </p:nvCxnSpPr>
          <p:spPr>
            <a:xfrm>
              <a:off x="5421006" y="4155848"/>
              <a:ext cx="2267558" cy="0"/>
            </a:xfrm>
            <a:prstGeom prst="straightConnector1">
              <a:avLst/>
            </a:prstGeom>
            <a:ln w="101600">
              <a:solidFill>
                <a:srgbClr val="AD2229">
                  <a:alpha val="6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3EB2AED6-5C15-474E-B151-BD3B581F34F0}"/>
                </a:ext>
              </a:extLst>
            </p:cNvPr>
            <p:cNvSpPr txBox="1"/>
            <p:nvPr/>
          </p:nvSpPr>
          <p:spPr>
            <a:xfrm>
              <a:off x="7008378" y="2509536"/>
              <a:ext cx="2138282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Mixed l1 l2 thresholding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2866" y="5293147"/>
            <a:ext cx="4182762" cy="959287"/>
            <a:chOff x="222866" y="5293147"/>
            <a:chExt cx="4182762" cy="959287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E39F32B-19FF-4585-B956-2579ED39A1A6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255" y="5293147"/>
              <a:ext cx="176924" cy="157563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225514" y="5883102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van Sloun </a:t>
              </a:r>
              <a:r>
                <a:rPr lang="en-GB" i="1" dirty="0"/>
                <a:t>et al. Proc. IEEE, </a:t>
              </a:r>
              <a:r>
                <a:rPr lang="en-GB" dirty="0"/>
                <a:t>2019</a:t>
              </a:r>
              <a:endParaRPr lang="en-US" i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22866" y="5337209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Cohen </a:t>
              </a:r>
              <a:r>
                <a:rPr lang="en-GB" i="1" dirty="0"/>
                <a:t>et al. ICASSP, </a:t>
              </a:r>
              <a:r>
                <a:rPr lang="en-GB" dirty="0"/>
                <a:t>2018</a:t>
              </a:r>
              <a:endParaRPr lang="en-US" i="1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40028" y="5620218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Cohen </a:t>
              </a:r>
              <a:r>
                <a:rPr lang="en-GB" i="1" dirty="0"/>
                <a:t>et al. IEEE TMI, </a:t>
              </a:r>
              <a:r>
                <a:rPr lang="en-GB" dirty="0"/>
                <a:t>2019</a:t>
              </a:r>
              <a:endParaRPr lang="en-US" i="1" dirty="0"/>
            </a:p>
          </p:txBody>
        </p:sp>
      </p:grpSp>
      <p:sp>
        <p:nvSpPr>
          <p:cNvPr id="211" name="Title 3">
            <a:extLst>
              <a:ext uri="{FF2B5EF4-FFF2-40B4-BE49-F238E27FC236}">
                <a16:creationId xmlns:a16="http://schemas.microsoft.com/office/drawing/2014/main" id="{A038F8FE-C255-4101-81CD-A2002EC0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3" y="19050"/>
            <a:ext cx="11799939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unfolded low-rank + sparse coding for clutter removal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Learned convolutional ISTA for RPCA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TextBox 34">
            <a:extLst>
              <a:ext uri="{FF2B5EF4-FFF2-40B4-BE49-F238E27FC236}">
                <a16:creationId xmlns:a16="http://schemas.microsoft.com/office/drawing/2014/main" id="{D73AB2C7-59D6-4F34-9818-9AFC99017A14}"/>
              </a:ext>
            </a:extLst>
          </p:cNvPr>
          <p:cNvSpPr txBox="1"/>
          <p:nvPr/>
        </p:nvSpPr>
        <p:spPr>
          <a:xfrm>
            <a:off x="4130940" y="2380993"/>
            <a:ext cx="131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Low-rank clutter</a:t>
            </a:r>
          </a:p>
        </p:txBody>
      </p:sp>
      <p:sp>
        <p:nvSpPr>
          <p:cNvPr id="213" name="TextBox 73">
            <a:extLst>
              <a:ext uri="{FF2B5EF4-FFF2-40B4-BE49-F238E27FC236}">
                <a16:creationId xmlns:a16="http://schemas.microsoft.com/office/drawing/2014/main" id="{23B03924-0933-40C3-833F-4C592964C634}"/>
              </a:ext>
            </a:extLst>
          </p:cNvPr>
          <p:cNvSpPr txBox="1"/>
          <p:nvPr/>
        </p:nvSpPr>
        <p:spPr>
          <a:xfrm>
            <a:off x="4121366" y="4641928"/>
            <a:ext cx="105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Sparse targets</a:t>
            </a:r>
          </a:p>
        </p:txBody>
      </p:sp>
    </p:spTree>
    <p:extLst>
      <p:ext uri="{BB962C8B-B14F-4D97-AF65-F5344CB8AC3E}">
        <p14:creationId xmlns:p14="http://schemas.microsoft.com/office/powerpoint/2010/main" val="7981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/>
          <p:cNvSpPr/>
          <p:nvPr/>
        </p:nvSpPr>
        <p:spPr>
          <a:xfrm>
            <a:off x="6067083" y="1722385"/>
            <a:ext cx="5925148" cy="431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729E9D-2AD9-4F66-9EDD-CEB7112C8611}"/>
              </a:ext>
            </a:extLst>
          </p:cNvPr>
          <p:cNvGrpSpPr/>
          <p:nvPr/>
        </p:nvGrpSpPr>
        <p:grpSpPr>
          <a:xfrm>
            <a:off x="9173005" y="2924814"/>
            <a:ext cx="3416417" cy="564708"/>
            <a:chOff x="177302" y="6069753"/>
            <a:chExt cx="2317082" cy="414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4A190-A6EB-4F3D-9AB0-54544E1C2B10}"/>
                </a:ext>
              </a:extLst>
            </p:cNvPr>
            <p:cNvSpPr txBox="1"/>
            <p:nvPr/>
          </p:nvSpPr>
          <p:spPr>
            <a:xfrm>
              <a:off x="288808" y="6069753"/>
              <a:ext cx="2205576" cy="21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33" dirty="0">
                  <a:latin typeface="Arial" panose="020B0604020202020204" pitchFamily="34" charset="0"/>
                  <a:cs typeface="Arial" panose="020B0604020202020204" pitchFamily="34" charset="0"/>
                </a:rPr>
                <a:t>Learned Convolution (5x5)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BAD650-95C6-4D54-998F-F213D8A7F232}"/>
                </a:ext>
              </a:extLst>
            </p:cNvPr>
            <p:cNvSpPr/>
            <p:nvPr/>
          </p:nvSpPr>
          <p:spPr>
            <a:xfrm>
              <a:off x="177302" y="6289383"/>
              <a:ext cx="68400" cy="67349"/>
            </a:xfrm>
            <a:prstGeom prst="rect">
              <a:avLst/>
            </a:prstGeom>
            <a:solidFill>
              <a:srgbClr val="AD222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2AED6-5C15-474E-B151-BD3B581F34F0}"/>
                </a:ext>
              </a:extLst>
            </p:cNvPr>
            <p:cNvSpPr txBox="1"/>
            <p:nvPr/>
          </p:nvSpPr>
          <p:spPr>
            <a:xfrm>
              <a:off x="291212" y="6217927"/>
              <a:ext cx="1933634" cy="21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Singular value thresholding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CD736E-E01D-4711-BE98-CF522EA94B1D}"/>
                </a:ext>
              </a:extLst>
            </p:cNvPr>
            <p:cNvSpPr/>
            <p:nvPr/>
          </p:nvSpPr>
          <p:spPr>
            <a:xfrm>
              <a:off x="177302" y="6148512"/>
              <a:ext cx="68400" cy="67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A7BC4C-01E5-4401-AD66-D5BF64BF6990}"/>
                </a:ext>
              </a:extLst>
            </p:cNvPr>
            <p:cNvSpPr/>
            <p:nvPr/>
          </p:nvSpPr>
          <p:spPr>
            <a:xfrm>
              <a:off x="177302" y="6417147"/>
              <a:ext cx="68400" cy="67349"/>
            </a:xfrm>
            <a:prstGeom prst="rect">
              <a:avLst/>
            </a:prstGeom>
            <a:solidFill>
              <a:srgbClr val="435A6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551CC6D-12FB-4EAD-A200-975B3AC3CAE8}"/>
              </a:ext>
            </a:extLst>
          </p:cNvPr>
          <p:cNvSpPr txBox="1"/>
          <p:nvPr/>
        </p:nvSpPr>
        <p:spPr>
          <a:xfrm>
            <a:off x="5842556" y="3351627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Input frames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D6A9D6-469D-4305-BDCF-25E660675174}"/>
              </a:ext>
            </a:extLst>
          </p:cNvPr>
          <p:cNvCxnSpPr>
            <a:endCxn id="41" idx="1"/>
          </p:cNvCxnSpPr>
          <p:nvPr/>
        </p:nvCxnSpPr>
        <p:spPr>
          <a:xfrm flipV="1">
            <a:off x="9023673" y="2655169"/>
            <a:ext cx="4439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3A7BA-8B5B-4887-96FF-968ED136018C}"/>
              </a:ext>
            </a:extLst>
          </p:cNvPr>
          <p:cNvCxnSpPr/>
          <p:nvPr/>
        </p:nvCxnSpPr>
        <p:spPr>
          <a:xfrm>
            <a:off x="9621000" y="2307230"/>
            <a:ext cx="0" cy="2220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D153CC-4F9F-4EF6-B6B4-1C265F646734}"/>
              </a:ext>
            </a:extLst>
          </p:cNvPr>
          <p:cNvCxnSpPr/>
          <p:nvPr/>
        </p:nvCxnSpPr>
        <p:spPr>
          <a:xfrm flipV="1">
            <a:off x="9729005" y="2650483"/>
            <a:ext cx="1132235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4F97C4-ACAA-472D-A65F-0C5872FFB695}"/>
              </a:ext>
            </a:extLst>
          </p:cNvPr>
          <p:cNvSpPr txBox="1"/>
          <p:nvPr/>
        </p:nvSpPr>
        <p:spPr>
          <a:xfrm>
            <a:off x="8752037" y="2476887"/>
            <a:ext cx="275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9BA239-5EB9-4E9A-A93E-A6D8DA15FE54}"/>
              </a:ext>
            </a:extLst>
          </p:cNvPr>
          <p:cNvSpPr/>
          <p:nvPr/>
        </p:nvSpPr>
        <p:spPr>
          <a:xfrm>
            <a:off x="8809343" y="2551593"/>
            <a:ext cx="223871" cy="2064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67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0B51B2-3841-4936-803F-DEFB71A454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95" y="2112373"/>
            <a:ext cx="178685" cy="2062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659C18-3D6C-4009-AF9F-47FDF78139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19" y="2407536"/>
            <a:ext cx="211285" cy="15913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9467631" y="2527862"/>
            <a:ext cx="272304" cy="254613"/>
            <a:chOff x="36588208" y="11381024"/>
            <a:chExt cx="620354" cy="5800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0CC842-FA54-43B0-A16A-BC727B41C63E}"/>
                </a:ext>
              </a:extLst>
            </p:cNvPr>
            <p:cNvSpPr/>
            <p:nvPr/>
          </p:nvSpPr>
          <p:spPr>
            <a:xfrm>
              <a:off x="36588208" y="11381024"/>
              <a:ext cx="620354" cy="580053"/>
            </a:xfrm>
            <a:prstGeom prst="rect">
              <a:avLst/>
            </a:prstGeom>
            <a:solidFill>
              <a:srgbClr val="AD222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DADA21-3623-4397-9C84-A70CD76B5382}"/>
                </a:ext>
              </a:extLst>
            </p:cNvPr>
            <p:cNvCxnSpPr/>
            <p:nvPr/>
          </p:nvCxnSpPr>
          <p:spPr>
            <a:xfrm>
              <a:off x="36891196" y="11490564"/>
              <a:ext cx="0" cy="367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2ACAB3-998A-4D7E-A627-603B93A9667E}"/>
                </a:ext>
              </a:extLst>
            </p:cNvPr>
            <p:cNvCxnSpPr/>
            <p:nvPr/>
          </p:nvCxnSpPr>
          <p:spPr>
            <a:xfrm flipH="1" flipV="1">
              <a:off x="36687511" y="11670126"/>
              <a:ext cx="4048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824CA4-D755-4C6E-8757-AB8CBA2E110A}"/>
                </a:ext>
              </a:extLst>
            </p:cNvPr>
            <p:cNvCxnSpPr/>
            <p:nvPr/>
          </p:nvCxnSpPr>
          <p:spPr>
            <a:xfrm flipH="1">
              <a:off x="36961484" y="11486790"/>
              <a:ext cx="119201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1F211E-5D37-463C-B003-6D7C6230DF3F}"/>
                </a:ext>
              </a:extLst>
            </p:cNvPr>
            <p:cNvCxnSpPr/>
            <p:nvPr/>
          </p:nvCxnSpPr>
          <p:spPr>
            <a:xfrm flipH="1">
              <a:off x="36698903" y="11670126"/>
              <a:ext cx="119203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1D179A-61D8-4451-9F30-DBDAC91B5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12637" y="11669426"/>
              <a:ext cx="1517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B20A26-B73D-453D-BC29-BE187BE5A3AF}"/>
              </a:ext>
            </a:extLst>
          </p:cNvPr>
          <p:cNvGrpSpPr/>
          <p:nvPr/>
        </p:nvGrpSpPr>
        <p:grpSpPr>
          <a:xfrm>
            <a:off x="7717650" y="3299939"/>
            <a:ext cx="350197" cy="368103"/>
            <a:chOff x="1049097" y="4254748"/>
            <a:chExt cx="237511" cy="2703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A3FD45-13DC-4634-92B2-17308FE1DB95}"/>
                </a:ext>
              </a:extLst>
            </p:cNvPr>
            <p:cNvSpPr/>
            <p:nvPr/>
          </p:nvSpPr>
          <p:spPr>
            <a:xfrm rot="10800000">
              <a:off x="1049097" y="4254748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48CFF1-BD74-44D8-85CE-B6BEFB4E20A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565" y="4344220"/>
              <a:ext cx="185130" cy="139222"/>
            </a:xfrm>
            <a:prstGeom prst="rect">
              <a:avLst/>
            </a:prstGeom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1AE08F-3DB9-45A7-87D9-94C891B1E0BF}"/>
              </a:ext>
            </a:extLst>
          </p:cNvPr>
          <p:cNvCxnSpPr>
            <a:cxnSpLocks/>
          </p:cNvCxnSpPr>
          <p:nvPr/>
        </p:nvCxnSpPr>
        <p:spPr>
          <a:xfrm>
            <a:off x="8070523" y="3483989"/>
            <a:ext cx="1495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70CC9D-6AE5-4BC1-9659-549375D19497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8220042" y="2727783"/>
            <a:ext cx="622087" cy="756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38B927-8296-4DC4-8267-788326ED467C}"/>
              </a:ext>
            </a:extLst>
          </p:cNvPr>
          <p:cNvCxnSpPr>
            <a:cxnSpLocks/>
          </p:cNvCxnSpPr>
          <p:nvPr/>
        </p:nvCxnSpPr>
        <p:spPr>
          <a:xfrm>
            <a:off x="8928676" y="4011791"/>
            <a:ext cx="2233" cy="77726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A6C7C79-B45B-49EE-954B-F1A295A276EA}"/>
              </a:ext>
            </a:extLst>
          </p:cNvPr>
          <p:cNvCxnSpPr>
            <a:cxnSpLocks/>
          </p:cNvCxnSpPr>
          <p:nvPr/>
        </p:nvCxnSpPr>
        <p:spPr>
          <a:xfrm flipV="1">
            <a:off x="9613697" y="5016603"/>
            <a:ext cx="1" cy="19716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E5EC6CB-F577-4E25-BA1F-1A9085A57DE6}"/>
              </a:ext>
            </a:extLst>
          </p:cNvPr>
          <p:cNvCxnSpPr/>
          <p:nvPr/>
        </p:nvCxnSpPr>
        <p:spPr>
          <a:xfrm flipV="1">
            <a:off x="9734984" y="4883340"/>
            <a:ext cx="1132235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3D6C2DA-2B0A-4D1D-B870-3A332A8C18CD}"/>
              </a:ext>
            </a:extLst>
          </p:cNvPr>
          <p:cNvSpPr/>
          <p:nvPr/>
        </p:nvSpPr>
        <p:spPr>
          <a:xfrm>
            <a:off x="8815321" y="4785289"/>
            <a:ext cx="205428" cy="2054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67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62BD569-AA1D-4A3E-A36E-AD8F60A5F9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967" y="4987787"/>
            <a:ext cx="195591" cy="160269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9466916" y="4757375"/>
            <a:ext cx="272304" cy="254613"/>
            <a:chOff x="36586582" y="16460229"/>
            <a:chExt cx="620354" cy="58005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1346D7-D8B9-40BC-93F3-9634F70BE514}"/>
                </a:ext>
              </a:extLst>
            </p:cNvPr>
            <p:cNvSpPr/>
            <p:nvPr/>
          </p:nvSpPr>
          <p:spPr>
            <a:xfrm>
              <a:off x="36586582" y="16460229"/>
              <a:ext cx="620354" cy="580053"/>
            </a:xfrm>
            <a:prstGeom prst="rect">
              <a:avLst/>
            </a:prstGeom>
            <a:solidFill>
              <a:srgbClr val="435A6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A528FF-1A27-41F9-BFE3-0048E6540560}"/>
                </a:ext>
              </a:extLst>
            </p:cNvPr>
            <p:cNvCxnSpPr/>
            <p:nvPr/>
          </p:nvCxnSpPr>
          <p:spPr>
            <a:xfrm>
              <a:off x="36889574" y="16569769"/>
              <a:ext cx="0" cy="367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4B31B5F-59AA-4B2F-861A-0C2743553FA9}"/>
                </a:ext>
              </a:extLst>
            </p:cNvPr>
            <p:cNvCxnSpPr/>
            <p:nvPr/>
          </p:nvCxnSpPr>
          <p:spPr>
            <a:xfrm flipH="1" flipV="1">
              <a:off x="36685889" y="16749331"/>
              <a:ext cx="4048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3D4810D-3379-443B-97DC-89A72BC3B1B4}"/>
                </a:ext>
              </a:extLst>
            </p:cNvPr>
            <p:cNvCxnSpPr/>
            <p:nvPr/>
          </p:nvCxnSpPr>
          <p:spPr>
            <a:xfrm flipH="1">
              <a:off x="36959862" y="16565995"/>
              <a:ext cx="119201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544C80-DE2E-4D7E-9A05-4CA950EF3A32}"/>
                </a:ext>
              </a:extLst>
            </p:cNvPr>
            <p:cNvCxnSpPr/>
            <p:nvPr/>
          </p:nvCxnSpPr>
          <p:spPr>
            <a:xfrm flipH="1">
              <a:off x="36697281" y="16749331"/>
              <a:ext cx="119203" cy="18333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50568C-5041-4B65-926F-C80ABA96F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8632" y="16748632"/>
              <a:ext cx="1517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8A408FB-CB56-482D-9B86-2742C493B7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38" y="5192653"/>
            <a:ext cx="185292" cy="21383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36AB3A-E276-4C62-89B9-808A382968A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11" y="3704082"/>
            <a:ext cx="156955" cy="1295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046496D-04AC-4D21-B091-7CD27ECBDD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43" y="2633651"/>
            <a:ext cx="412912" cy="15913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CA1EF3C-A424-4181-A4F2-00480E6CD14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5" y="4787935"/>
            <a:ext cx="396008" cy="160269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6F780F8-BB6D-4795-9ACB-F017CDCE86A1}"/>
              </a:ext>
            </a:extLst>
          </p:cNvPr>
          <p:cNvGrpSpPr/>
          <p:nvPr/>
        </p:nvGrpSpPr>
        <p:grpSpPr>
          <a:xfrm>
            <a:off x="7735072" y="2782477"/>
            <a:ext cx="350197" cy="368103"/>
            <a:chOff x="1060913" y="3839144"/>
            <a:chExt cx="237511" cy="27034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8DDC7A2-DAAC-4536-8BA1-B498C66EA7CF}"/>
                </a:ext>
              </a:extLst>
            </p:cNvPr>
            <p:cNvSpPr/>
            <p:nvPr/>
          </p:nvSpPr>
          <p:spPr>
            <a:xfrm rot="10800000">
              <a:off x="1060913" y="3839144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D97DEAB-C461-4BB1-8D3D-2F3512843DC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81" y="3928616"/>
              <a:ext cx="185130" cy="140657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4E972C-229F-4081-B0AF-437821AA83EE}"/>
              </a:ext>
            </a:extLst>
          </p:cNvPr>
          <p:cNvGrpSpPr/>
          <p:nvPr/>
        </p:nvGrpSpPr>
        <p:grpSpPr>
          <a:xfrm>
            <a:off x="7738459" y="2300957"/>
            <a:ext cx="350197" cy="368103"/>
            <a:chOff x="1063210" y="3485498"/>
            <a:chExt cx="237511" cy="27034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596AAC-703A-4F93-A157-1E4BB19937C7}"/>
                </a:ext>
              </a:extLst>
            </p:cNvPr>
            <p:cNvSpPr/>
            <p:nvPr/>
          </p:nvSpPr>
          <p:spPr>
            <a:xfrm rot="10800000">
              <a:off x="1063210" y="3485498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8EBB5A5-8AE3-4DFE-A98B-F9C92999A7B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78" y="3574970"/>
              <a:ext cx="185130" cy="14065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2CC647B-E395-4CB3-B7DD-28186AA8DCE4}"/>
              </a:ext>
            </a:extLst>
          </p:cNvPr>
          <p:cNvGrpSpPr/>
          <p:nvPr/>
        </p:nvGrpSpPr>
        <p:grpSpPr>
          <a:xfrm>
            <a:off x="7727643" y="4410105"/>
            <a:ext cx="350197" cy="368103"/>
            <a:chOff x="1055874" y="5034536"/>
            <a:chExt cx="237511" cy="2703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E39D8E-9752-4F55-BFC2-57256A68732F}"/>
                </a:ext>
              </a:extLst>
            </p:cNvPr>
            <p:cNvSpPr/>
            <p:nvPr/>
          </p:nvSpPr>
          <p:spPr>
            <a:xfrm rot="10800000">
              <a:off x="1055874" y="5034536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F9C2AFF-5AD8-4292-A3AB-F8233571A3D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42" y="5124008"/>
              <a:ext cx="185130" cy="140657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C77E2D-7156-4118-B769-FF2D8CD9E46C}"/>
              </a:ext>
            </a:extLst>
          </p:cNvPr>
          <p:cNvGrpSpPr/>
          <p:nvPr/>
        </p:nvGrpSpPr>
        <p:grpSpPr>
          <a:xfrm>
            <a:off x="7728940" y="4896610"/>
            <a:ext cx="350197" cy="368103"/>
            <a:chOff x="1056754" y="5391844"/>
            <a:chExt cx="237511" cy="2703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689BEB-ED7D-4E2B-97F0-854297CB126F}"/>
                </a:ext>
              </a:extLst>
            </p:cNvPr>
            <p:cNvSpPr/>
            <p:nvPr/>
          </p:nvSpPr>
          <p:spPr>
            <a:xfrm rot="10800000">
              <a:off x="1056754" y="5391844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FD2D980-EEB5-4131-89ED-6145FE7B61B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22" y="5481316"/>
              <a:ext cx="185130" cy="139222"/>
            </a:xfrm>
            <a:prstGeom prst="rect">
              <a:avLst/>
            </a:prstGeom>
          </p:spPr>
        </p:pic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A445A3-760F-4AB5-993B-BE80A8AD2E41}"/>
              </a:ext>
            </a:extLst>
          </p:cNvPr>
          <p:cNvCxnSpPr>
            <a:cxnSpLocks/>
          </p:cNvCxnSpPr>
          <p:nvPr/>
        </p:nvCxnSpPr>
        <p:spPr>
          <a:xfrm>
            <a:off x="7421217" y="3535133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BAB818D-D209-4E39-A1D7-5E1775DEEDCB}"/>
              </a:ext>
            </a:extLst>
          </p:cNvPr>
          <p:cNvCxnSpPr>
            <a:cxnSpLocks/>
          </p:cNvCxnSpPr>
          <p:nvPr/>
        </p:nvCxnSpPr>
        <p:spPr>
          <a:xfrm>
            <a:off x="7421217" y="4059828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3317C8-C5BF-4D37-9582-0016D0B239D9}"/>
              </a:ext>
            </a:extLst>
          </p:cNvPr>
          <p:cNvCxnSpPr>
            <a:cxnSpLocks/>
          </p:cNvCxnSpPr>
          <p:nvPr/>
        </p:nvCxnSpPr>
        <p:spPr>
          <a:xfrm flipH="1">
            <a:off x="7419289" y="3532407"/>
            <a:ext cx="1931" cy="530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C7169F-7AEA-48B1-BB91-FD7E5D45EE43}"/>
              </a:ext>
            </a:extLst>
          </p:cNvPr>
          <p:cNvCxnSpPr>
            <a:cxnSpLocks/>
          </p:cNvCxnSpPr>
          <p:nvPr/>
        </p:nvCxnSpPr>
        <p:spPr>
          <a:xfrm>
            <a:off x="7421144" y="2477237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40667C-B00D-44F0-8992-92A1BAFE3852}"/>
              </a:ext>
            </a:extLst>
          </p:cNvPr>
          <p:cNvCxnSpPr>
            <a:cxnSpLocks/>
          </p:cNvCxnSpPr>
          <p:nvPr/>
        </p:nvCxnSpPr>
        <p:spPr>
          <a:xfrm>
            <a:off x="7421144" y="3000945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90C2DD-DC6E-42BD-9313-53565253B7D7}"/>
              </a:ext>
            </a:extLst>
          </p:cNvPr>
          <p:cNvCxnSpPr>
            <a:cxnSpLocks/>
          </p:cNvCxnSpPr>
          <p:nvPr/>
        </p:nvCxnSpPr>
        <p:spPr>
          <a:xfrm flipH="1">
            <a:off x="7419216" y="2481886"/>
            <a:ext cx="1931" cy="530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2ED6190-7DB7-40D0-93E3-CE5DF58A5556}"/>
              </a:ext>
            </a:extLst>
          </p:cNvPr>
          <p:cNvCxnSpPr>
            <a:cxnSpLocks/>
          </p:cNvCxnSpPr>
          <p:nvPr/>
        </p:nvCxnSpPr>
        <p:spPr>
          <a:xfrm flipH="1">
            <a:off x="6998908" y="2716439"/>
            <a:ext cx="424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CA9508-2A68-451F-95A1-9CB899F95A4B}"/>
              </a:ext>
            </a:extLst>
          </p:cNvPr>
          <p:cNvCxnSpPr>
            <a:cxnSpLocks/>
          </p:cNvCxnSpPr>
          <p:nvPr/>
        </p:nvCxnSpPr>
        <p:spPr>
          <a:xfrm>
            <a:off x="7421149" y="4592372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9E7C377-1582-465C-AEAF-D0EEFBB69B9A}"/>
              </a:ext>
            </a:extLst>
          </p:cNvPr>
          <p:cNvCxnSpPr>
            <a:cxnSpLocks/>
          </p:cNvCxnSpPr>
          <p:nvPr/>
        </p:nvCxnSpPr>
        <p:spPr>
          <a:xfrm>
            <a:off x="7421149" y="5113165"/>
            <a:ext cx="296432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BB0F173-B1DE-42D4-9400-64F7E71B03B3}"/>
              </a:ext>
            </a:extLst>
          </p:cNvPr>
          <p:cNvCxnSpPr>
            <a:cxnSpLocks/>
          </p:cNvCxnSpPr>
          <p:nvPr/>
        </p:nvCxnSpPr>
        <p:spPr>
          <a:xfrm flipH="1">
            <a:off x="7419221" y="4590761"/>
            <a:ext cx="1931" cy="530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67D3609-4291-48FA-AFF0-04450DB4AE33}"/>
              </a:ext>
            </a:extLst>
          </p:cNvPr>
          <p:cNvCxnSpPr>
            <a:cxnSpLocks/>
          </p:cNvCxnSpPr>
          <p:nvPr/>
        </p:nvCxnSpPr>
        <p:spPr>
          <a:xfrm flipH="1">
            <a:off x="6991984" y="4868192"/>
            <a:ext cx="424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D6C6BCC-83A8-40CF-A8E9-1E8200AD1EB4}"/>
              </a:ext>
            </a:extLst>
          </p:cNvPr>
          <p:cNvGrpSpPr/>
          <p:nvPr/>
        </p:nvGrpSpPr>
        <p:grpSpPr>
          <a:xfrm>
            <a:off x="8083617" y="2407536"/>
            <a:ext cx="849283" cy="144059"/>
            <a:chOff x="1297304" y="3563774"/>
            <a:chExt cx="576000" cy="105802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31D86CA-407F-4FF0-8B9F-AA79043CA5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2832" y="3563774"/>
              <a:ext cx="0" cy="105802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9829469-C614-44A8-8728-7909225591FD}"/>
                </a:ext>
              </a:extLst>
            </p:cNvPr>
            <p:cNvCxnSpPr/>
            <p:nvPr/>
          </p:nvCxnSpPr>
          <p:spPr>
            <a:xfrm flipH="1">
              <a:off x="1297304" y="3563774"/>
              <a:ext cx="576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098FC6E-650E-4382-9019-0204F51EB6E3}"/>
              </a:ext>
            </a:extLst>
          </p:cNvPr>
          <p:cNvCxnSpPr>
            <a:cxnSpLocks/>
          </p:cNvCxnSpPr>
          <p:nvPr/>
        </p:nvCxnSpPr>
        <p:spPr>
          <a:xfrm flipV="1">
            <a:off x="8926069" y="4990158"/>
            <a:ext cx="0" cy="122543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3509B39-000F-40ED-A71C-8723F9CBCC2D}"/>
              </a:ext>
            </a:extLst>
          </p:cNvPr>
          <p:cNvCxnSpPr/>
          <p:nvPr/>
        </p:nvCxnSpPr>
        <p:spPr>
          <a:xfrm flipH="1" flipV="1">
            <a:off x="8087416" y="5120459"/>
            <a:ext cx="8545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C27FCC-6440-4DD4-8598-C502145B3F71}"/>
              </a:ext>
            </a:extLst>
          </p:cNvPr>
          <p:cNvGrpSpPr/>
          <p:nvPr/>
        </p:nvGrpSpPr>
        <p:grpSpPr>
          <a:xfrm>
            <a:off x="8058825" y="4112041"/>
            <a:ext cx="796049" cy="701279"/>
            <a:chOff x="1280488" y="4815626"/>
            <a:chExt cx="539897" cy="51504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F50D86-2972-4B9E-8349-1E0FA5C30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488" y="4815626"/>
              <a:ext cx="10616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A39B45A-B928-4DC3-A0CD-4F66666A7ACA}"/>
                </a:ext>
              </a:extLst>
            </p:cNvPr>
            <p:cNvCxnSpPr>
              <a:cxnSpLocks/>
            </p:cNvCxnSpPr>
            <p:nvPr/>
          </p:nvCxnSpPr>
          <p:spPr>
            <a:xfrm>
              <a:off x="1387316" y="4816369"/>
              <a:ext cx="433069" cy="5143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5C312EF-2B07-48E9-890E-3EECFD2A2FC0}"/>
              </a:ext>
            </a:extLst>
          </p:cNvPr>
          <p:cNvCxnSpPr>
            <a:cxnSpLocks/>
          </p:cNvCxnSpPr>
          <p:nvPr/>
        </p:nvCxnSpPr>
        <p:spPr>
          <a:xfrm flipV="1">
            <a:off x="8085269" y="2979903"/>
            <a:ext cx="1565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94871FC-4D6B-49F9-A801-6149B7A40389}"/>
              </a:ext>
            </a:extLst>
          </p:cNvPr>
          <p:cNvCxnSpPr>
            <a:cxnSpLocks/>
          </p:cNvCxnSpPr>
          <p:nvPr/>
        </p:nvCxnSpPr>
        <p:spPr>
          <a:xfrm flipV="1">
            <a:off x="8085269" y="4604303"/>
            <a:ext cx="1565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E11143D-5E59-40FC-9581-23B1ECCCF532}"/>
              </a:ext>
            </a:extLst>
          </p:cNvPr>
          <p:cNvCxnSpPr>
            <a:cxnSpLocks/>
          </p:cNvCxnSpPr>
          <p:nvPr/>
        </p:nvCxnSpPr>
        <p:spPr>
          <a:xfrm flipH="1" flipV="1">
            <a:off x="8919461" y="2753037"/>
            <a:ext cx="0" cy="77937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006303C-9268-4A50-A386-35FAADFB9930}"/>
              </a:ext>
            </a:extLst>
          </p:cNvPr>
          <p:cNvCxnSpPr>
            <a:cxnSpLocks/>
          </p:cNvCxnSpPr>
          <p:nvPr/>
        </p:nvCxnSpPr>
        <p:spPr>
          <a:xfrm>
            <a:off x="8230748" y="2975212"/>
            <a:ext cx="693571" cy="1043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BD77F74-A8EC-49A9-8C70-1F5AABD468BF}"/>
              </a:ext>
            </a:extLst>
          </p:cNvPr>
          <p:cNvCxnSpPr>
            <a:cxnSpLocks/>
          </p:cNvCxnSpPr>
          <p:nvPr/>
        </p:nvCxnSpPr>
        <p:spPr>
          <a:xfrm flipH="1">
            <a:off x="8238635" y="3530499"/>
            <a:ext cx="677320" cy="10703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1656512-4F9A-4933-918F-27128ED528E0}"/>
              </a:ext>
            </a:extLst>
          </p:cNvPr>
          <p:cNvCxnSpPr/>
          <p:nvPr/>
        </p:nvCxnSpPr>
        <p:spPr>
          <a:xfrm flipV="1">
            <a:off x="9017858" y="4886605"/>
            <a:ext cx="4439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DC8B57-BB3F-4786-9160-6DCEB8BBA0D8}"/>
              </a:ext>
            </a:extLst>
          </p:cNvPr>
          <p:cNvCxnSpPr/>
          <p:nvPr/>
        </p:nvCxnSpPr>
        <p:spPr>
          <a:xfrm flipV="1">
            <a:off x="6974885" y="3762416"/>
            <a:ext cx="3924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1FA1B17-5B87-4081-8EEA-E8240A475DCB}"/>
              </a:ext>
            </a:extLst>
          </p:cNvPr>
          <p:cNvCxnSpPr>
            <a:cxnSpLocks/>
          </p:cNvCxnSpPr>
          <p:nvPr/>
        </p:nvCxnSpPr>
        <p:spPr>
          <a:xfrm>
            <a:off x="8316890" y="3101871"/>
            <a:ext cx="212361" cy="31989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130138-04F4-413D-9116-BBF06FF64313}"/>
              </a:ext>
            </a:extLst>
          </p:cNvPr>
          <p:cNvCxnSpPr>
            <a:cxnSpLocks/>
          </p:cNvCxnSpPr>
          <p:nvPr/>
        </p:nvCxnSpPr>
        <p:spPr>
          <a:xfrm flipH="1">
            <a:off x="8280455" y="3090628"/>
            <a:ext cx="267159" cy="32013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43D8E41-50C1-4CF0-AB21-D06817023660}"/>
              </a:ext>
            </a:extLst>
          </p:cNvPr>
          <p:cNvCxnSpPr>
            <a:cxnSpLocks/>
          </p:cNvCxnSpPr>
          <p:nvPr/>
        </p:nvCxnSpPr>
        <p:spPr>
          <a:xfrm>
            <a:off x="8292969" y="4197952"/>
            <a:ext cx="227444" cy="25641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CCAA678-6695-4C2D-BA3B-557162346F7E}"/>
              </a:ext>
            </a:extLst>
          </p:cNvPr>
          <p:cNvCxnSpPr>
            <a:cxnSpLocks/>
          </p:cNvCxnSpPr>
          <p:nvPr/>
        </p:nvCxnSpPr>
        <p:spPr>
          <a:xfrm flipH="1">
            <a:off x="8318791" y="4189632"/>
            <a:ext cx="176596" cy="27448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4C697E8-67FD-437D-AA7F-AF8B27BD6242}"/>
              </a:ext>
            </a:extLst>
          </p:cNvPr>
          <p:cNvCxnSpPr>
            <a:cxnSpLocks/>
          </p:cNvCxnSpPr>
          <p:nvPr/>
        </p:nvCxnSpPr>
        <p:spPr>
          <a:xfrm>
            <a:off x="8647328" y="3608689"/>
            <a:ext cx="221848" cy="330579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1CA9120-6C54-4453-93FA-D3EF999EEFD0}"/>
              </a:ext>
            </a:extLst>
          </p:cNvPr>
          <p:cNvCxnSpPr>
            <a:cxnSpLocks/>
          </p:cNvCxnSpPr>
          <p:nvPr/>
        </p:nvCxnSpPr>
        <p:spPr>
          <a:xfrm flipH="1">
            <a:off x="8645586" y="3611326"/>
            <a:ext cx="216861" cy="348423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096EC5-7772-44BF-B0D7-A3AC82B73D16}"/>
              </a:ext>
            </a:extLst>
          </p:cNvPr>
          <p:cNvCxnSpPr>
            <a:cxnSpLocks/>
          </p:cNvCxnSpPr>
          <p:nvPr/>
        </p:nvCxnSpPr>
        <p:spPr>
          <a:xfrm flipH="1">
            <a:off x="8520411" y="3770969"/>
            <a:ext cx="460701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E78D72D-512E-4FAA-B15E-BA0580AE44EB}"/>
              </a:ext>
            </a:extLst>
          </p:cNvPr>
          <p:cNvSpPr txBox="1"/>
          <p:nvPr/>
        </p:nvSpPr>
        <p:spPr>
          <a:xfrm>
            <a:off x="8785095" y="4719620"/>
            <a:ext cx="192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58DD770-D5FB-4028-A0FB-47F4D6A3D356}"/>
              </a:ext>
            </a:extLst>
          </p:cNvPr>
          <p:cNvGrpSpPr/>
          <p:nvPr/>
        </p:nvGrpSpPr>
        <p:grpSpPr>
          <a:xfrm>
            <a:off x="7718947" y="3897114"/>
            <a:ext cx="350197" cy="368103"/>
            <a:chOff x="1049977" y="4612056"/>
            <a:chExt cx="237511" cy="270349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EAB7CD7-DB3E-4731-B3A0-CF5CDF157B56}"/>
                </a:ext>
              </a:extLst>
            </p:cNvPr>
            <p:cNvSpPr/>
            <p:nvPr/>
          </p:nvSpPr>
          <p:spPr>
            <a:xfrm rot="10800000">
              <a:off x="1049977" y="4612056"/>
              <a:ext cx="237511" cy="270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75FAF1F-D5FA-4FC9-A02B-84AFDDD86F4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45" y="4701528"/>
              <a:ext cx="185130" cy="139222"/>
            </a:xfrm>
            <a:prstGeom prst="rect">
              <a:avLst/>
            </a:prstGeom>
          </p:spPr>
        </p:pic>
      </p:grpSp>
      <p:cxnSp>
        <p:nvCxnSpPr>
          <p:cNvPr id="205" name="Straight Arrow Connector 204"/>
          <p:cNvCxnSpPr/>
          <p:nvPr/>
        </p:nvCxnSpPr>
        <p:spPr>
          <a:xfrm>
            <a:off x="7228008" y="5541131"/>
            <a:ext cx="3023411" cy="0"/>
          </a:xfrm>
          <a:prstGeom prst="straightConnector1">
            <a:avLst/>
          </a:prstGeom>
          <a:ln w="101600">
            <a:solidFill>
              <a:srgbClr val="AD2229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TextBox 559">
            <a:extLst>
              <a:ext uri="{FF2B5EF4-FFF2-40B4-BE49-F238E27FC236}">
                <a16:creationId xmlns:a16="http://schemas.microsoft.com/office/drawing/2014/main" id="{3EB2AED6-5C15-474E-B151-BD3B581F34F0}"/>
              </a:ext>
            </a:extLst>
          </p:cNvPr>
          <p:cNvSpPr txBox="1"/>
          <p:nvPr/>
        </p:nvSpPr>
        <p:spPr>
          <a:xfrm>
            <a:off x="9344504" y="3346048"/>
            <a:ext cx="285104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Mixed l1 l2 thresholding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12801" y="2792784"/>
            <a:ext cx="802215" cy="737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Arrow 8"/>
          <p:cNvSpPr/>
          <p:nvPr/>
        </p:nvSpPr>
        <p:spPr>
          <a:xfrm>
            <a:off x="455853" y="3034301"/>
            <a:ext cx="335280" cy="2370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9" name="Rectangle 208"/>
          <p:cNvSpPr/>
          <p:nvPr/>
        </p:nvSpPr>
        <p:spPr>
          <a:xfrm>
            <a:off x="1971425" y="2793597"/>
            <a:ext cx="802215" cy="737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0" name="Right Arrow 209"/>
          <p:cNvSpPr/>
          <p:nvPr/>
        </p:nvSpPr>
        <p:spPr>
          <a:xfrm>
            <a:off x="1614477" y="3035114"/>
            <a:ext cx="335280" cy="2370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1" name="Rectangle 210"/>
          <p:cNvSpPr/>
          <p:nvPr/>
        </p:nvSpPr>
        <p:spPr>
          <a:xfrm>
            <a:off x="4683933" y="2792784"/>
            <a:ext cx="802215" cy="737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2" name="Right Arrow 211"/>
          <p:cNvSpPr/>
          <p:nvPr/>
        </p:nvSpPr>
        <p:spPr>
          <a:xfrm>
            <a:off x="4326985" y="3034301"/>
            <a:ext cx="335280" cy="2370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3" name="Right Arrow 212"/>
          <p:cNvSpPr/>
          <p:nvPr/>
        </p:nvSpPr>
        <p:spPr>
          <a:xfrm>
            <a:off x="2769780" y="3024187"/>
            <a:ext cx="335280" cy="2370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32935" y="3152833"/>
            <a:ext cx="8904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147544" y="3223849"/>
            <a:ext cx="4926081" cy="1803640"/>
          </a:xfrm>
          <a:custGeom>
            <a:avLst/>
            <a:gdLst>
              <a:gd name="connsiteX0" fmla="*/ 3616504 w 3616504"/>
              <a:gd name="connsiteY0" fmla="*/ 1109609 h 1109609"/>
              <a:gd name="connsiteX1" fmla="*/ 1181528 w 3616504"/>
              <a:gd name="connsiteY1" fmla="*/ 873303 h 1109609"/>
              <a:gd name="connsiteX2" fmla="*/ 0 w 3616504"/>
              <a:gd name="connsiteY2" fmla="*/ 0 h 110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6504" h="1109609">
                <a:moveTo>
                  <a:pt x="3616504" y="1109609"/>
                </a:moveTo>
                <a:cubicBezTo>
                  <a:pt x="2700391" y="1083923"/>
                  <a:pt x="1784279" y="1058238"/>
                  <a:pt x="1181528" y="873303"/>
                </a:cubicBezTo>
                <a:cubicBezTo>
                  <a:pt x="578777" y="688368"/>
                  <a:pt x="289388" y="344184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7" name="Right Arrow 216"/>
          <p:cNvSpPr/>
          <p:nvPr/>
        </p:nvSpPr>
        <p:spPr>
          <a:xfrm>
            <a:off x="5489493" y="3047577"/>
            <a:ext cx="335280" cy="2370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662464" y="2369102"/>
            <a:ext cx="55265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Model-based feedforward neural network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AC426A-70D0-4998-AC3C-14D29036B16A}"/>
              </a:ext>
            </a:extLst>
          </p:cNvPr>
          <p:cNvSpPr txBox="1"/>
          <p:nvPr/>
        </p:nvSpPr>
        <p:spPr>
          <a:xfrm>
            <a:off x="6587981" y="1722384"/>
            <a:ext cx="637837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33" b="1" dirty="0">
                <a:latin typeface="Arial" panose="020B0604020202020204" pitchFamily="34" charset="0"/>
                <a:cs typeface="Arial" panose="020B0604020202020204" pitchFamily="34" charset="0"/>
              </a:rPr>
              <a:t>Deep convolutional Robust PCA</a:t>
            </a:r>
          </a:p>
        </p:txBody>
      </p:sp>
      <p:sp>
        <p:nvSpPr>
          <p:cNvPr id="122" name="TextBox 34">
            <a:extLst>
              <a:ext uri="{FF2B5EF4-FFF2-40B4-BE49-F238E27FC236}">
                <a16:creationId xmlns:a16="http://schemas.microsoft.com/office/drawing/2014/main" id="{07B6EC87-8070-4D0F-A648-93464A05EB79}"/>
              </a:ext>
            </a:extLst>
          </p:cNvPr>
          <p:cNvSpPr txBox="1"/>
          <p:nvPr/>
        </p:nvSpPr>
        <p:spPr>
          <a:xfrm>
            <a:off x="10943849" y="2365753"/>
            <a:ext cx="131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Low-rank clutter</a:t>
            </a:r>
          </a:p>
        </p:txBody>
      </p:sp>
      <p:sp>
        <p:nvSpPr>
          <p:cNvPr id="125" name="TextBox 73">
            <a:extLst>
              <a:ext uri="{FF2B5EF4-FFF2-40B4-BE49-F238E27FC236}">
                <a16:creationId xmlns:a16="http://schemas.microsoft.com/office/drawing/2014/main" id="{9D58FB15-C750-4CCB-BE3F-F434B7FCEED8}"/>
              </a:ext>
            </a:extLst>
          </p:cNvPr>
          <p:cNvSpPr txBox="1"/>
          <p:nvPr/>
        </p:nvSpPr>
        <p:spPr>
          <a:xfrm>
            <a:off x="10934275" y="4580968"/>
            <a:ext cx="105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Sparse target</a:t>
            </a:r>
          </a:p>
        </p:txBody>
      </p:sp>
      <p:sp>
        <p:nvSpPr>
          <p:cNvPr id="128" name="Title 3">
            <a:extLst>
              <a:ext uri="{FF2B5EF4-FFF2-40B4-BE49-F238E27FC236}">
                <a16:creationId xmlns:a16="http://schemas.microsoft.com/office/drawing/2014/main" id="{2716CD30-BC56-43C7-B054-76B6A77C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3" y="19050"/>
            <a:ext cx="11799939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unfolded low-rank + sparse coding for clutter removal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Learned convolutional ISTA for RPCA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proximal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97567" y="947107"/>
                <a:ext cx="10769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if you know the model (</a:t>
                </a:r>
                <a:r>
                  <a:rPr lang="en-US" sz="2400" b="1" i="1" dirty="0"/>
                  <a:t>e.g.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𝐀𝐱</m:t>
                    </m:r>
                  </m:oMath>
                </a14:m>
                <a:r>
                  <a:rPr lang="en-US" sz="2400" b="1" dirty="0"/>
                  <a:t>) but not the signal prior?</a:t>
                </a: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7" y="947107"/>
                <a:ext cx="10769019" cy="461665"/>
              </a:xfrm>
              <a:prstGeom prst="rect">
                <a:avLst/>
              </a:prstGeom>
              <a:blipFill>
                <a:blip r:embed="rId3"/>
                <a:stretch>
                  <a:fillRect l="-9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07093" y="1331070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Again, many applications: denoising, compressed sensing, image reconstruction, super-resolution, …</a:t>
            </a:r>
            <a:endParaRPr lang="en-US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1563427-29D1-403F-90A5-09A5A66882A4}"/>
              </a:ext>
            </a:extLst>
          </p:cNvPr>
          <p:cNvGrpSpPr/>
          <p:nvPr/>
        </p:nvGrpSpPr>
        <p:grpSpPr>
          <a:xfrm>
            <a:off x="503278" y="1803241"/>
            <a:ext cx="11715841" cy="2119572"/>
            <a:chOff x="503278" y="1803241"/>
            <a:chExt cx="11715841" cy="2119572"/>
          </a:xfrm>
        </p:grpSpPr>
        <p:sp>
          <p:nvSpPr>
            <p:cNvPr id="100" name="Rounded Rectangle 99"/>
            <p:cNvSpPr/>
            <p:nvPr/>
          </p:nvSpPr>
          <p:spPr>
            <a:xfrm>
              <a:off x="2474078" y="2737409"/>
              <a:ext cx="1753507" cy="78288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3367439" y="2271770"/>
              <a:ext cx="0" cy="2631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ot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518"/>
                <p:cNvSpPr txBox="1"/>
                <p:nvPr/>
              </p:nvSpPr>
              <p:spPr>
                <a:xfrm>
                  <a:off x="3179310" y="2131900"/>
                  <a:ext cx="171521" cy="2873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67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US" sz="1867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70" name="TextBox 5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310" y="2131900"/>
                  <a:ext cx="171521" cy="287323"/>
                </a:xfrm>
                <a:prstGeom prst="rect">
                  <a:avLst/>
                </a:prstGeom>
                <a:blipFill>
                  <a:blip r:embed="rId4"/>
                  <a:stretch>
                    <a:fillRect l="-32143" r="-35714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 rot="16200000">
              <a:off x="2379125" y="2808588"/>
              <a:ext cx="169980" cy="295275"/>
              <a:chOff x="8130357" y="5649155"/>
              <a:chExt cx="169980" cy="29527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2945850" y="2576235"/>
              <a:ext cx="169980" cy="295275"/>
              <a:chOff x="8130357" y="5649155"/>
              <a:chExt cx="169980" cy="295275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 rot="10800000">
              <a:off x="3831529" y="3389752"/>
              <a:ext cx="169980" cy="295275"/>
              <a:chOff x="8130357" y="5649155"/>
              <a:chExt cx="169980" cy="295275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4472894" y="2571840"/>
              <a:ext cx="169980" cy="295275"/>
              <a:chOff x="8130357" y="5649155"/>
              <a:chExt cx="169980" cy="295275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/>
            <p:cNvCxnSpPr/>
            <p:nvPr/>
          </p:nvCxnSpPr>
          <p:spPr>
            <a:xfrm>
              <a:off x="3741549" y="2736694"/>
              <a:ext cx="812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4623391" y="2437258"/>
              <a:ext cx="708660" cy="463885"/>
              <a:chOff x="2218803" y="2242400"/>
              <a:chExt cx="708660" cy="463885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oup 126"/>
            <p:cNvGrpSpPr/>
            <p:nvPr/>
          </p:nvGrpSpPr>
          <p:grpSpPr>
            <a:xfrm>
              <a:off x="2167744" y="2582165"/>
              <a:ext cx="169980" cy="295275"/>
              <a:chOff x="8130357" y="5649155"/>
              <a:chExt cx="169980" cy="295275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Arrow Connector 128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Connector 129"/>
            <p:cNvCxnSpPr/>
            <p:nvPr/>
          </p:nvCxnSpPr>
          <p:spPr>
            <a:xfrm>
              <a:off x="754905" y="2749351"/>
              <a:ext cx="1446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2287543" y="2494749"/>
              <a:ext cx="508049" cy="502766"/>
              <a:chOff x="5405939" y="598450"/>
              <a:chExt cx="254387" cy="251741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36595" y="660637"/>
                <a:ext cx="126180" cy="126179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TextBox 602"/>
              <p:cNvSpPr txBox="1"/>
              <p:nvPr/>
            </p:nvSpPr>
            <p:spPr>
              <a:xfrm>
                <a:off x="5405939" y="598450"/>
                <a:ext cx="254387" cy="25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390205" y="2354952"/>
              <a:ext cx="508049" cy="766360"/>
              <a:chOff x="4954570" y="513566"/>
              <a:chExt cx="254387" cy="383727"/>
            </a:xfrm>
          </p:grpSpPr>
          <p:sp>
            <p:nvSpPr>
              <p:cNvPr id="76" name="Rectangle 75"/>
              <p:cNvSpPr/>
              <p:nvPr/>
            </p:nvSpPr>
            <p:spPr>
              <a:xfrm rot="10800000">
                <a:off x="4964895" y="513566"/>
                <a:ext cx="237908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600"/>
                  <p:cNvSpPr txBox="1"/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6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/>
            <p:cNvGrpSpPr/>
            <p:nvPr/>
          </p:nvGrpSpPr>
          <p:grpSpPr>
            <a:xfrm>
              <a:off x="3124178" y="2532613"/>
              <a:ext cx="414993" cy="412161"/>
              <a:chOff x="3287711" y="2477154"/>
              <a:chExt cx="414993" cy="41216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287711" y="2477154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503710" y="2554990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3335722" y="2682579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2" name="Freeform 111"/>
              <p:cNvSpPr/>
              <p:nvPr/>
            </p:nvSpPr>
            <p:spPr>
              <a:xfrm>
                <a:off x="3345607" y="2554449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6606" y="2489157"/>
              <a:ext cx="752778" cy="461665"/>
              <a:chOff x="790139" y="2433698"/>
              <a:chExt cx="752778" cy="461665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35" name="TextBox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448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Right Arrow 67"/>
            <p:cNvSpPr/>
            <p:nvPr/>
          </p:nvSpPr>
          <p:spPr>
            <a:xfrm>
              <a:off x="4624013" y="3102669"/>
              <a:ext cx="1666982" cy="46426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432258" y="3584259"/>
                  <a:ext cx="29879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“Unfold”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1600" dirty="0"/>
                    <a:t> iterations</a:t>
                  </a:r>
                </a:p>
              </p:txBody>
            </p:sp>
          </mc:Choice>
          <mc:Fallback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258" y="3584259"/>
                  <a:ext cx="298796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02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 77"/>
            <p:cNvGrpSpPr/>
            <p:nvPr/>
          </p:nvGrpSpPr>
          <p:grpSpPr>
            <a:xfrm>
              <a:off x="2588240" y="3155715"/>
              <a:ext cx="1499105" cy="686015"/>
              <a:chOff x="4854498" y="545485"/>
              <a:chExt cx="572239" cy="383727"/>
            </a:xfrm>
          </p:grpSpPr>
          <p:sp>
            <p:nvSpPr>
              <p:cNvPr id="79" name="Rectangle 78"/>
              <p:cNvSpPr/>
              <p:nvPr/>
            </p:nvSpPr>
            <p:spPr>
              <a:xfrm rot="10800000">
                <a:off x="4961720" y="545485"/>
                <a:ext cx="362656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598"/>
                  <p:cNvSpPr txBox="1"/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6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/>
            <p:cNvGrpSpPr/>
            <p:nvPr/>
          </p:nvGrpSpPr>
          <p:grpSpPr>
            <a:xfrm>
              <a:off x="5842555" y="2430419"/>
              <a:ext cx="6376564" cy="1419555"/>
              <a:chOff x="5849541" y="2669088"/>
              <a:chExt cx="6376564" cy="1419555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112238" y="2929970"/>
                <a:ext cx="3379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86" name="Elbow Connector 85"/>
              <p:cNvCxnSpPr/>
              <p:nvPr/>
            </p:nvCxnSpPr>
            <p:spPr>
              <a:xfrm rot="16200000" flipH="1">
                <a:off x="6637750" y="3138788"/>
                <a:ext cx="606201" cy="203280"/>
              </a:xfrm>
              <a:prstGeom prst="bentConnector3">
                <a:avLst>
                  <a:gd name="adj1" fmla="val 100209"/>
                </a:avLst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 rot="16200000">
                    <a:off x="6722906" y="2781794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722906" y="2781794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>
              <a:xfrm>
                <a:off x="7457483" y="3543528"/>
                <a:ext cx="70860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90" name="Oval 89"/>
              <p:cNvSpPr/>
              <p:nvPr/>
            </p:nvSpPr>
            <p:spPr>
              <a:xfrm>
                <a:off x="8170842" y="3456982"/>
                <a:ext cx="204495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TextBox 421"/>
              <p:cNvSpPr txBox="1"/>
              <p:nvPr/>
            </p:nvSpPr>
            <p:spPr>
              <a:xfrm>
                <a:off x="8084147" y="3310473"/>
                <a:ext cx="508051" cy="50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8273089" y="2927503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 rot="10800000">
                    <a:off x="7560066" y="3158510"/>
                    <a:ext cx="287468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7560066" y="3158510"/>
                    <a:ext cx="287468" cy="76636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Straight Connector 97"/>
              <p:cNvCxnSpPr/>
              <p:nvPr/>
            </p:nvCxnSpPr>
            <p:spPr>
              <a:xfrm>
                <a:off x="8381679" y="3542246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9022345" y="3547946"/>
                <a:ext cx="575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5" name="Oval 154"/>
              <p:cNvSpPr/>
              <p:nvPr/>
            </p:nvSpPr>
            <p:spPr>
              <a:xfrm>
                <a:off x="10116152" y="3461399"/>
                <a:ext cx="204494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TextBox 604"/>
              <p:cNvSpPr txBox="1"/>
              <p:nvPr/>
            </p:nvSpPr>
            <p:spPr>
              <a:xfrm>
                <a:off x="10028871" y="3306783"/>
                <a:ext cx="508047" cy="50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10218398" y="2931920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0326989" y="3558386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10835911" y="3547945"/>
                <a:ext cx="708602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9638155" y="3553404"/>
                <a:ext cx="45638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9942650" y="2935123"/>
                <a:ext cx="28758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9469119" y="2935123"/>
                <a:ext cx="51863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grpSp>
            <p:nvGrpSpPr>
              <p:cNvPr id="122" name="Group 121"/>
              <p:cNvGrpSpPr/>
              <p:nvPr/>
            </p:nvGrpSpPr>
            <p:grpSpPr>
              <a:xfrm>
                <a:off x="6976445" y="3758892"/>
                <a:ext cx="288905" cy="327537"/>
                <a:chOff x="4909638" y="2053080"/>
                <a:chExt cx="144659" cy="164002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headEnd w="sm" len="sm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543"/>
                    <p:cNvSpPr txBox="1"/>
                    <p:nvPr/>
                  </p:nvSpPr>
                  <p:spPr>
                    <a:xfrm>
                      <a:off x="4909638" y="2073216"/>
                      <a:ext cx="141426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9" name="TextBox 5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44063" cy="1481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2666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3" name="Group 122"/>
              <p:cNvGrpSpPr/>
              <p:nvPr/>
            </p:nvGrpSpPr>
            <p:grpSpPr>
              <a:xfrm>
                <a:off x="8544914" y="3756650"/>
                <a:ext cx="288905" cy="327537"/>
                <a:chOff x="4909638" y="2053080"/>
                <a:chExt cx="144659" cy="164002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headEnd w="sm" len="sm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541"/>
                    <p:cNvSpPr txBox="1"/>
                    <p:nvPr/>
                  </p:nvSpPr>
                  <p:spPr>
                    <a:xfrm>
                      <a:off x="4909638" y="2073216"/>
                      <a:ext cx="138665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7" name="TextBox 5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41183" cy="148181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26667" r="-666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6" name="Group 125"/>
              <p:cNvGrpSpPr/>
              <p:nvPr/>
            </p:nvGrpSpPr>
            <p:grpSpPr>
              <a:xfrm>
                <a:off x="10476969" y="3761106"/>
                <a:ext cx="313355" cy="327537"/>
                <a:chOff x="4909638" y="2053080"/>
                <a:chExt cx="156901" cy="164002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539"/>
                    <p:cNvSpPr txBox="1"/>
                    <p:nvPr/>
                  </p:nvSpPr>
                  <p:spPr>
                    <a:xfrm>
                      <a:off x="4909638" y="2073216"/>
                      <a:ext cx="156901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5" name="TextBox 5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59603" cy="148181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25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 rot="16200000">
                    <a:off x="8148018" y="2781794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6" name="Rectangle 1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48018" y="2781794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Rectangle 166"/>
                  <p:cNvSpPr/>
                  <p:nvPr/>
                </p:nvSpPr>
                <p:spPr>
                  <a:xfrm rot="10800000">
                    <a:off x="9091858" y="3158510"/>
                    <a:ext cx="287468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7" name="Rectangle 1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9091858" y="3158510"/>
                    <a:ext cx="287468" cy="76636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 rot="16200000">
                    <a:off x="10080190" y="2781793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080190" y="2781793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0" name="Group 169"/>
              <p:cNvGrpSpPr/>
              <p:nvPr/>
            </p:nvGrpSpPr>
            <p:grpSpPr>
              <a:xfrm>
                <a:off x="7053699" y="3344489"/>
                <a:ext cx="414993" cy="412161"/>
                <a:chOff x="3287711" y="2477154"/>
                <a:chExt cx="414993" cy="412161"/>
              </a:xfrm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74" name="Freeform 173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8615596" y="3343151"/>
                <a:ext cx="414993" cy="412161"/>
                <a:chOff x="3287711" y="2477154"/>
                <a:chExt cx="414993" cy="412161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79" name="Freeform 178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10559004" y="3335609"/>
                <a:ext cx="414993" cy="412161"/>
                <a:chOff x="3287711" y="2477154"/>
                <a:chExt cx="414993" cy="412161"/>
              </a:xfrm>
            </p:grpSpPr>
            <p:sp>
              <p:nvSpPr>
                <p:cNvPr id="181" name="Rectangle 180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84" name="Freeform 183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5849541" y="2669088"/>
                <a:ext cx="752778" cy="461665"/>
                <a:chOff x="790139" y="2433698"/>
                <a:chExt cx="752778" cy="461665"/>
              </a:xfrm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790139" y="2481579"/>
                  <a:ext cx="422549" cy="404004"/>
                </a:xfrm>
                <a:prstGeom prst="ellipse">
                  <a:avLst/>
                </a:prstGeom>
                <a:solidFill>
                  <a:srgbClr val="A9D5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TextBox 189"/>
                    <p:cNvSpPr txBox="1"/>
                    <p:nvPr/>
                  </p:nvSpPr>
                  <p:spPr>
                    <a:xfrm>
                      <a:off x="834257" y="2433698"/>
                      <a:ext cx="70866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GB" sz="2400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oMath>
                      </a14:m>
                      <a:r>
                        <a:rPr lang="en-GB" sz="2400" i="1" dirty="0"/>
                        <a:t> </a:t>
                      </a:r>
                      <a:endParaRPr lang="en-US" sz="2400" i="1" dirty="0"/>
                    </a:p>
                  </p:txBody>
                </p:sp>
              </mc:Choice>
              <mc:Fallback xmlns="">
                <p:sp>
                  <p:nvSpPr>
                    <p:cNvPr id="190" name="TextBox 1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4257" y="2433698"/>
                      <a:ext cx="708660" cy="461665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l="-3448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1" name="Group 190"/>
              <p:cNvGrpSpPr/>
              <p:nvPr/>
            </p:nvGrpSpPr>
            <p:grpSpPr>
              <a:xfrm>
                <a:off x="11517445" y="3289006"/>
                <a:ext cx="708660" cy="463885"/>
                <a:chOff x="2218803" y="2242400"/>
                <a:chExt cx="708660" cy="463885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2244294" y="2302281"/>
                  <a:ext cx="422549" cy="404004"/>
                </a:xfrm>
                <a:prstGeom prst="ellipse">
                  <a:avLst/>
                </a:prstGeom>
                <a:solidFill>
                  <a:srgbClr val="DBAC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TextBox 192"/>
                    <p:cNvSpPr txBox="1"/>
                    <p:nvPr/>
                  </p:nvSpPr>
                  <p:spPr>
                    <a:xfrm>
                      <a:off x="2218803" y="2242400"/>
                      <a:ext cx="70866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a14:m>
                      <a:r>
                        <a:rPr lang="en-GB" sz="2400" i="1" dirty="0"/>
                        <a:t> </a:t>
                      </a:r>
                      <a:endParaRPr lang="en-US" sz="2400" i="1" dirty="0"/>
                    </a:p>
                  </p:txBody>
                </p:sp>
              </mc:Choice>
              <mc:Fallback xmlns="">
                <p:sp>
                  <p:nvSpPr>
                    <p:cNvPr id="193" name="TextBox 1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18803" y="2242400"/>
                      <a:ext cx="708660" cy="461665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 b="-1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6" name="Group 15"/>
            <p:cNvGrpSpPr/>
            <p:nvPr/>
          </p:nvGrpSpPr>
          <p:grpSpPr>
            <a:xfrm>
              <a:off x="6817158" y="2159083"/>
              <a:ext cx="4269942" cy="1759278"/>
              <a:chOff x="6808904" y="2397752"/>
              <a:chExt cx="4269942" cy="1759278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7875744" y="2797515"/>
                <a:ext cx="1790564" cy="1359515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6808904" y="2397752"/>
                <a:ext cx="4269942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Model-based layer (learned gradient step)</a:t>
                </a:r>
              </a:p>
            </p:txBody>
          </p:sp>
        </p:grpSp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4C2AAA93-9697-4B25-B4D1-7462C0D1BE10}"/>
                </a:ext>
              </a:extLst>
            </p:cNvPr>
            <p:cNvSpPr/>
            <p:nvPr/>
          </p:nvSpPr>
          <p:spPr>
            <a:xfrm>
              <a:off x="503278" y="1803241"/>
              <a:ext cx="68192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Recall unfolded ISTA for sparse coding (known prior, sparsity): </a:t>
              </a:r>
              <a:endParaRPr lang="en-US" sz="2000" dirty="0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07AF44B1-52FA-44AC-AF6A-00F0F2867855}"/>
              </a:ext>
            </a:extLst>
          </p:cNvPr>
          <p:cNvGrpSpPr/>
          <p:nvPr/>
        </p:nvGrpSpPr>
        <p:grpSpPr>
          <a:xfrm>
            <a:off x="590197" y="4171397"/>
            <a:ext cx="9627332" cy="2103645"/>
            <a:chOff x="590197" y="4171397"/>
            <a:chExt cx="9627332" cy="2103645"/>
          </a:xfrm>
        </p:grpSpPr>
        <p:sp>
          <p:nvSpPr>
            <p:cNvPr id="278" name="Oval 63">
              <a:extLst>
                <a:ext uri="{FF2B5EF4-FFF2-40B4-BE49-F238E27FC236}">
                  <a16:creationId xmlns:a16="http://schemas.microsoft.com/office/drawing/2014/main" id="{B9E9DECB-A72E-403F-AFAC-8E264EDB466B}"/>
                </a:ext>
              </a:extLst>
            </p:cNvPr>
            <p:cNvSpPr/>
            <p:nvPr/>
          </p:nvSpPr>
          <p:spPr>
            <a:xfrm>
              <a:off x="639080" y="5209596"/>
              <a:ext cx="333552" cy="333675"/>
            </a:xfrm>
            <a:prstGeom prst="ellipse">
              <a:avLst/>
            </a:prstGeom>
            <a:solidFill>
              <a:srgbClr val="A9D5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3">
              <a:extLst>
                <a:ext uri="{FF2B5EF4-FFF2-40B4-BE49-F238E27FC236}">
                  <a16:creationId xmlns:a16="http://schemas.microsoft.com/office/drawing/2014/main" id="{5C61E626-63D3-4E78-9C88-CE899375381F}"/>
                </a:ext>
              </a:extLst>
            </p:cNvPr>
            <p:cNvSpPr/>
            <p:nvPr/>
          </p:nvSpPr>
          <p:spPr>
            <a:xfrm>
              <a:off x="654379" y="4676469"/>
              <a:ext cx="333552" cy="333675"/>
            </a:xfrm>
            <a:prstGeom prst="ellipse">
              <a:avLst/>
            </a:prstGeom>
            <a:solidFill>
              <a:srgbClr val="E1F7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15">
              <a:extLst>
                <a:ext uri="{FF2B5EF4-FFF2-40B4-BE49-F238E27FC236}">
                  <a16:creationId xmlns:a16="http://schemas.microsoft.com/office/drawing/2014/main" id="{9DDF733B-348E-4D39-A700-E9763F26C169}"/>
                </a:ext>
              </a:extLst>
            </p:cNvPr>
            <p:cNvSpPr txBox="1"/>
            <p:nvPr/>
          </p:nvSpPr>
          <p:spPr>
            <a:xfrm>
              <a:off x="642059" y="4448799"/>
              <a:ext cx="46075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GB" dirty="0"/>
                <a:t>Take a gradient step towards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GB" dirty="0"/>
                <a:t>Move it in the proximity of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1" name="Rectangle 17">
                  <a:extLst>
                    <a:ext uri="{FF2B5EF4-FFF2-40B4-BE49-F238E27FC236}">
                      <a16:creationId xmlns:a16="http://schemas.microsoft.com/office/drawing/2014/main" id="{A42F3EF1-184A-4FDB-AEF8-7F9719C4D74B}"/>
                    </a:ext>
                  </a:extLst>
                </p:cNvPr>
                <p:cNvSpPr/>
                <p:nvPr/>
              </p:nvSpPr>
              <p:spPr>
                <a:xfrm>
                  <a:off x="3614868" y="4657420"/>
                  <a:ext cx="1685525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nl-NL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nl-NL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1" name="Rectangle 17">
                  <a:extLst>
                    <a:ext uri="{FF2B5EF4-FFF2-40B4-BE49-F238E27FC236}">
                      <a16:creationId xmlns:a16="http://schemas.microsoft.com/office/drawing/2014/main" id="{A42F3EF1-184A-4FDB-AEF8-7F9719C4D7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868" y="4657420"/>
                  <a:ext cx="1685525" cy="373051"/>
                </a:xfrm>
                <a:prstGeom prst="rect">
                  <a:avLst/>
                </a:prstGeom>
                <a:blipFill>
                  <a:blip r:embed="rId20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2" name="Rectangle 18">
                  <a:extLst>
                    <a:ext uri="{FF2B5EF4-FFF2-40B4-BE49-F238E27FC236}">
                      <a16:creationId xmlns:a16="http://schemas.microsoft.com/office/drawing/2014/main" id="{76142742-2E83-44C2-A11F-1405E3B9F516}"/>
                    </a:ext>
                  </a:extLst>
                </p:cNvPr>
                <p:cNvSpPr/>
                <p:nvPr/>
              </p:nvSpPr>
              <p:spPr>
                <a:xfrm>
                  <a:off x="3574395" y="5195766"/>
                  <a:ext cx="1259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2" name="Rectangle 18">
                  <a:extLst>
                    <a:ext uri="{FF2B5EF4-FFF2-40B4-BE49-F238E27FC236}">
                      <a16:creationId xmlns:a16="http://schemas.microsoft.com/office/drawing/2014/main" id="{76142742-2E83-44C2-A11F-1405E3B9F5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395" y="5195766"/>
                  <a:ext cx="125938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8BA9576-DDBB-4F80-B4C2-844ECC35A899}"/>
                </a:ext>
              </a:extLst>
            </p:cNvPr>
            <p:cNvGrpSpPr/>
            <p:nvPr/>
          </p:nvGrpSpPr>
          <p:grpSpPr>
            <a:xfrm>
              <a:off x="6431721" y="5057171"/>
              <a:ext cx="616484" cy="612277"/>
              <a:chOff x="5270189" y="5114769"/>
              <a:chExt cx="414993" cy="412161"/>
            </a:xfrm>
          </p:grpSpPr>
          <p:sp>
            <p:nvSpPr>
              <p:cNvPr id="284" name="Rectangle 80">
                <a:extLst>
                  <a:ext uri="{FF2B5EF4-FFF2-40B4-BE49-F238E27FC236}">
                    <a16:creationId xmlns:a16="http://schemas.microsoft.com/office/drawing/2014/main" id="{70360826-72A1-4735-BBFC-AB43E3B207D0}"/>
                  </a:ext>
                </a:extLst>
              </p:cNvPr>
              <p:cNvSpPr/>
              <p:nvPr/>
            </p:nvSpPr>
            <p:spPr>
              <a:xfrm>
                <a:off x="5270189" y="5114769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85" name="Straight Connector 82">
                <a:extLst>
                  <a:ext uri="{FF2B5EF4-FFF2-40B4-BE49-F238E27FC236}">
                    <a16:creationId xmlns:a16="http://schemas.microsoft.com/office/drawing/2014/main" id="{F004AED6-C9DC-4C49-95E5-E2776F811128}"/>
                  </a:ext>
                </a:extLst>
              </p:cNvPr>
              <p:cNvCxnSpPr/>
              <p:nvPr/>
            </p:nvCxnSpPr>
            <p:spPr>
              <a:xfrm>
                <a:off x="5486188" y="5192605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83">
                <a:extLst>
                  <a:ext uri="{FF2B5EF4-FFF2-40B4-BE49-F238E27FC236}">
                    <a16:creationId xmlns:a16="http://schemas.microsoft.com/office/drawing/2014/main" id="{12B9C09E-4FAF-42E2-9921-DEC9DE5401A2}"/>
                  </a:ext>
                </a:extLst>
              </p:cNvPr>
              <p:cNvCxnSpPr/>
              <p:nvPr/>
            </p:nvCxnSpPr>
            <p:spPr>
              <a:xfrm flipH="1" flipV="1">
                <a:off x="5318200" y="5320194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87" name="Freeform 111">
                <a:extLst>
                  <a:ext uri="{FF2B5EF4-FFF2-40B4-BE49-F238E27FC236}">
                    <a16:creationId xmlns:a16="http://schemas.microsoft.com/office/drawing/2014/main" id="{954A9B2E-5B8F-4382-9CCA-481D9BEE39BC}"/>
                  </a:ext>
                </a:extLst>
              </p:cNvPr>
              <p:cNvSpPr/>
              <p:nvPr/>
            </p:nvSpPr>
            <p:spPr>
              <a:xfrm>
                <a:off x="5328085" y="5192064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8" name="Right Arrow 67">
              <a:extLst>
                <a:ext uri="{FF2B5EF4-FFF2-40B4-BE49-F238E27FC236}">
                  <a16:creationId xmlns:a16="http://schemas.microsoft.com/office/drawing/2014/main" id="{3E66FA8F-B04C-410E-B1DE-5C4B55EEEC32}"/>
                </a:ext>
              </a:extLst>
            </p:cNvPr>
            <p:cNvSpPr/>
            <p:nvPr/>
          </p:nvSpPr>
          <p:spPr>
            <a:xfrm>
              <a:off x="4951370" y="5205905"/>
              <a:ext cx="1207702" cy="3730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2EB360B0-538A-49FB-96F3-5345A8D52897}"/>
                </a:ext>
              </a:extLst>
            </p:cNvPr>
            <p:cNvSpPr txBox="1"/>
            <p:nvPr/>
          </p:nvSpPr>
          <p:spPr>
            <a:xfrm>
              <a:off x="7264156" y="5184196"/>
              <a:ext cx="2953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proximal operator/mapping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5497C83-9601-49DD-A27E-D5DFFEC98129}"/>
                </a:ext>
              </a:extLst>
            </p:cNvPr>
            <p:cNvSpPr/>
            <p:nvPr/>
          </p:nvSpPr>
          <p:spPr>
            <a:xfrm>
              <a:off x="590197" y="4171397"/>
              <a:ext cx="40795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Remember the iterative update rule:</a:t>
              </a:r>
              <a:endParaRPr lang="en-US" sz="2000" dirty="0"/>
            </a:p>
          </p:txBody>
        </p: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504A09A9-79D5-4906-ABE3-5CDE12EA404D}"/>
                </a:ext>
              </a:extLst>
            </p:cNvPr>
            <p:cNvSpPr txBox="1"/>
            <p:nvPr/>
          </p:nvSpPr>
          <p:spPr>
            <a:xfrm>
              <a:off x="3051966" y="5628711"/>
              <a:ext cx="2362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= the prior/</a:t>
              </a:r>
              <a:r>
                <a:rPr lang="en-US" b="1" dirty="0" err="1"/>
                <a:t>regularizer</a:t>
              </a:r>
              <a:r>
                <a:rPr lang="en-US" b="1" dirty="0"/>
                <a:t> </a:t>
              </a:r>
            </a:p>
            <a:p>
              <a:r>
                <a:rPr lang="en-US" dirty="0"/>
                <a:t>   (here: sparsity of 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19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4393" y="1194960"/>
            <a:ext cx="8713107" cy="4818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95993" y="1300098"/>
            <a:ext cx="623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Strong prior</a:t>
            </a:r>
            <a:r>
              <a:rPr lang="en-GB" sz="2400" dirty="0">
                <a:solidFill>
                  <a:schemeClr val="bg1"/>
                </a:solidFill>
              </a:rPr>
              <a:t>: translational invariance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Harmonic Networks_ Deep Translation and Rotation Equivari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803"/>
          <a:stretch>
            <a:fillRect/>
          </a:stretch>
        </p:blipFill>
        <p:spPr>
          <a:xfrm>
            <a:off x="532493" y="1866899"/>
            <a:ext cx="8651875" cy="4146253"/>
          </a:xfrm>
          <a:prstGeom prst="rect">
            <a:avLst/>
          </a:prstGeom>
        </p:spPr>
      </p:pic>
      <p:pic>
        <p:nvPicPr>
          <p:cNvPr id="9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17" y="2446429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70808" y="21207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85108" y="500370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1808" y="358423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739" y="5573787"/>
            <a:ext cx="150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(Cohen,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proximal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97567" y="947107"/>
                <a:ext cx="10769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if you know the model (</a:t>
                </a:r>
                <a:r>
                  <a:rPr lang="en-US" sz="2400" b="1" i="1" dirty="0"/>
                  <a:t>e.g.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𝐀𝐱</m:t>
                    </m:r>
                  </m:oMath>
                </a14:m>
                <a:r>
                  <a:rPr lang="en-US" sz="2400" b="1" dirty="0"/>
                  <a:t>) but not the signal prior?</a:t>
                </a: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7" y="947107"/>
                <a:ext cx="10769019" cy="461665"/>
              </a:xfrm>
              <a:prstGeom prst="rect">
                <a:avLst/>
              </a:prstGeom>
              <a:blipFill>
                <a:blip r:embed="rId3"/>
                <a:stretch>
                  <a:fillRect l="-9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07093" y="1331070"/>
            <a:ext cx="1014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Again, many applications: denoising, compressed sensing, image reconstruction, super-resolution, …</a:t>
            </a:r>
            <a:endParaRPr lang="en-US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1563427-29D1-403F-90A5-09A5A66882A4}"/>
              </a:ext>
            </a:extLst>
          </p:cNvPr>
          <p:cNvGrpSpPr/>
          <p:nvPr/>
        </p:nvGrpSpPr>
        <p:grpSpPr>
          <a:xfrm>
            <a:off x="503278" y="1803241"/>
            <a:ext cx="11715841" cy="2119572"/>
            <a:chOff x="503278" y="1803241"/>
            <a:chExt cx="11715841" cy="2119572"/>
          </a:xfrm>
        </p:grpSpPr>
        <p:sp>
          <p:nvSpPr>
            <p:cNvPr id="100" name="Rounded Rectangle 99"/>
            <p:cNvSpPr/>
            <p:nvPr/>
          </p:nvSpPr>
          <p:spPr>
            <a:xfrm>
              <a:off x="2474078" y="2737409"/>
              <a:ext cx="1753507" cy="78288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3367439" y="2271770"/>
              <a:ext cx="0" cy="2631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ot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518"/>
                <p:cNvSpPr txBox="1"/>
                <p:nvPr/>
              </p:nvSpPr>
              <p:spPr>
                <a:xfrm>
                  <a:off x="3179310" y="2131900"/>
                  <a:ext cx="171521" cy="2873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67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US" sz="1867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70" name="TextBox 5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310" y="2131900"/>
                  <a:ext cx="171521" cy="287323"/>
                </a:xfrm>
                <a:prstGeom prst="rect">
                  <a:avLst/>
                </a:prstGeom>
                <a:blipFill>
                  <a:blip r:embed="rId4"/>
                  <a:stretch>
                    <a:fillRect l="-32143" r="-35714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 rot="16200000">
              <a:off x="2379125" y="2808588"/>
              <a:ext cx="169980" cy="295275"/>
              <a:chOff x="8130357" y="5649155"/>
              <a:chExt cx="169980" cy="29527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2945850" y="2576235"/>
              <a:ext cx="169980" cy="295275"/>
              <a:chOff x="8130357" y="5649155"/>
              <a:chExt cx="169980" cy="295275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 rot="10800000">
              <a:off x="3831529" y="3389752"/>
              <a:ext cx="169980" cy="295275"/>
              <a:chOff x="8130357" y="5649155"/>
              <a:chExt cx="169980" cy="295275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4472894" y="2571840"/>
              <a:ext cx="169980" cy="295275"/>
              <a:chOff x="8130357" y="5649155"/>
              <a:chExt cx="169980" cy="295275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/>
            <p:cNvCxnSpPr/>
            <p:nvPr/>
          </p:nvCxnSpPr>
          <p:spPr>
            <a:xfrm>
              <a:off x="3741549" y="2736694"/>
              <a:ext cx="812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4623391" y="2437258"/>
              <a:ext cx="708660" cy="463885"/>
              <a:chOff x="2218803" y="2242400"/>
              <a:chExt cx="708660" cy="463885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oup 126"/>
            <p:cNvGrpSpPr/>
            <p:nvPr/>
          </p:nvGrpSpPr>
          <p:grpSpPr>
            <a:xfrm>
              <a:off x="2167744" y="2582165"/>
              <a:ext cx="169980" cy="295275"/>
              <a:chOff x="8130357" y="5649155"/>
              <a:chExt cx="169980" cy="295275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Arrow Connector 128"/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Connector 129"/>
            <p:cNvCxnSpPr/>
            <p:nvPr/>
          </p:nvCxnSpPr>
          <p:spPr>
            <a:xfrm>
              <a:off x="754905" y="2749351"/>
              <a:ext cx="1446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2287543" y="2494749"/>
              <a:ext cx="508049" cy="502766"/>
              <a:chOff x="5405939" y="598450"/>
              <a:chExt cx="254387" cy="251741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36595" y="660637"/>
                <a:ext cx="126180" cy="126179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TextBox 602"/>
              <p:cNvSpPr txBox="1"/>
              <p:nvPr/>
            </p:nvSpPr>
            <p:spPr>
              <a:xfrm>
                <a:off x="5405939" y="598450"/>
                <a:ext cx="254387" cy="25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390205" y="2354952"/>
              <a:ext cx="508049" cy="766360"/>
              <a:chOff x="4954570" y="513566"/>
              <a:chExt cx="254387" cy="383727"/>
            </a:xfrm>
          </p:grpSpPr>
          <p:sp>
            <p:nvSpPr>
              <p:cNvPr id="76" name="Rectangle 75"/>
              <p:cNvSpPr/>
              <p:nvPr/>
            </p:nvSpPr>
            <p:spPr>
              <a:xfrm rot="10800000">
                <a:off x="4964895" y="513566"/>
                <a:ext cx="237908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600"/>
                  <p:cNvSpPr txBox="1"/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6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/>
            <p:cNvGrpSpPr/>
            <p:nvPr/>
          </p:nvGrpSpPr>
          <p:grpSpPr>
            <a:xfrm>
              <a:off x="3124178" y="2532613"/>
              <a:ext cx="414993" cy="412161"/>
              <a:chOff x="3287711" y="2477154"/>
              <a:chExt cx="414993" cy="41216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287711" y="2477154"/>
                <a:ext cx="414993" cy="412161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503710" y="2554990"/>
                <a:ext cx="0" cy="2611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3335722" y="2682579"/>
                <a:ext cx="33389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2" name="Freeform 111"/>
              <p:cNvSpPr/>
              <p:nvPr/>
            </p:nvSpPr>
            <p:spPr>
              <a:xfrm>
                <a:off x="3345607" y="2554449"/>
                <a:ext cx="311944" cy="252412"/>
              </a:xfrm>
              <a:custGeom>
                <a:avLst/>
                <a:gdLst>
                  <a:gd name="connsiteX0" fmla="*/ 0 w 311944"/>
                  <a:gd name="connsiteY0" fmla="*/ 252412 h 252412"/>
                  <a:gd name="connsiteX1" fmla="*/ 92869 w 311944"/>
                  <a:gd name="connsiteY1" fmla="*/ 121443 h 252412"/>
                  <a:gd name="connsiteX2" fmla="*/ 221456 w 311944"/>
                  <a:gd name="connsiteY2" fmla="*/ 121443 h 252412"/>
                  <a:gd name="connsiteX3" fmla="*/ 311944 w 311944"/>
                  <a:gd name="connsiteY3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944" h="252412">
                    <a:moveTo>
                      <a:pt x="0" y="252412"/>
                    </a:moveTo>
                    <a:lnTo>
                      <a:pt x="92869" y="121443"/>
                    </a:lnTo>
                    <a:lnTo>
                      <a:pt x="221456" y="121443"/>
                    </a:lnTo>
                    <a:lnTo>
                      <a:pt x="311944" y="0"/>
                    </a:lnTo>
                  </a:path>
                </a:pathLst>
              </a:cu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6606" y="2489157"/>
              <a:ext cx="752778" cy="461665"/>
              <a:chOff x="790139" y="2433698"/>
              <a:chExt cx="752778" cy="461665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35" name="TextBox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448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Right Arrow 67"/>
            <p:cNvSpPr/>
            <p:nvPr/>
          </p:nvSpPr>
          <p:spPr>
            <a:xfrm>
              <a:off x="4624013" y="3102669"/>
              <a:ext cx="1666982" cy="46426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432258" y="3584259"/>
                  <a:ext cx="29879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“Unfold”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1600" dirty="0"/>
                    <a:t> iterations</a:t>
                  </a:r>
                </a:p>
              </p:txBody>
            </p:sp>
          </mc:Choice>
          <mc:Fallback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258" y="3584259"/>
                  <a:ext cx="298796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02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 77"/>
            <p:cNvGrpSpPr/>
            <p:nvPr/>
          </p:nvGrpSpPr>
          <p:grpSpPr>
            <a:xfrm>
              <a:off x="2588240" y="3155715"/>
              <a:ext cx="1499105" cy="686015"/>
              <a:chOff x="4854498" y="545485"/>
              <a:chExt cx="572239" cy="383727"/>
            </a:xfrm>
          </p:grpSpPr>
          <p:sp>
            <p:nvSpPr>
              <p:cNvPr id="79" name="Rectangle 78"/>
              <p:cNvSpPr/>
              <p:nvPr/>
            </p:nvSpPr>
            <p:spPr>
              <a:xfrm rot="10800000">
                <a:off x="4961720" y="545485"/>
                <a:ext cx="362656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598"/>
                  <p:cNvSpPr txBox="1"/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6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/>
            <p:cNvGrpSpPr/>
            <p:nvPr/>
          </p:nvGrpSpPr>
          <p:grpSpPr>
            <a:xfrm>
              <a:off x="5842555" y="2430419"/>
              <a:ext cx="6376564" cy="1419555"/>
              <a:chOff x="5849541" y="2669088"/>
              <a:chExt cx="6376564" cy="1419555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112238" y="2929970"/>
                <a:ext cx="3379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86" name="Elbow Connector 85"/>
              <p:cNvCxnSpPr/>
              <p:nvPr/>
            </p:nvCxnSpPr>
            <p:spPr>
              <a:xfrm rot="16200000" flipH="1">
                <a:off x="6637750" y="3138788"/>
                <a:ext cx="606201" cy="203280"/>
              </a:xfrm>
              <a:prstGeom prst="bentConnector3">
                <a:avLst>
                  <a:gd name="adj1" fmla="val 100209"/>
                </a:avLst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 rot="16200000">
                    <a:off x="6722906" y="2781794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722906" y="2781794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>
              <a:xfrm>
                <a:off x="7457483" y="3543528"/>
                <a:ext cx="70860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90" name="Oval 89"/>
              <p:cNvSpPr/>
              <p:nvPr/>
            </p:nvSpPr>
            <p:spPr>
              <a:xfrm>
                <a:off x="8170842" y="3456982"/>
                <a:ext cx="204495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TextBox 421"/>
              <p:cNvSpPr txBox="1"/>
              <p:nvPr/>
            </p:nvSpPr>
            <p:spPr>
              <a:xfrm>
                <a:off x="8084147" y="3310473"/>
                <a:ext cx="508051" cy="50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8273089" y="2927503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 rot="10800000">
                    <a:off x="7560066" y="3158510"/>
                    <a:ext cx="287468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7560066" y="3158510"/>
                    <a:ext cx="287468" cy="76636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Straight Connector 97"/>
              <p:cNvCxnSpPr/>
              <p:nvPr/>
            </p:nvCxnSpPr>
            <p:spPr>
              <a:xfrm>
                <a:off x="8381679" y="3542246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9022345" y="3547946"/>
                <a:ext cx="575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5" name="Oval 154"/>
              <p:cNvSpPr/>
              <p:nvPr/>
            </p:nvSpPr>
            <p:spPr>
              <a:xfrm>
                <a:off x="10116152" y="3461399"/>
                <a:ext cx="204494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TextBox 604"/>
              <p:cNvSpPr txBox="1"/>
              <p:nvPr/>
            </p:nvSpPr>
            <p:spPr>
              <a:xfrm>
                <a:off x="10028871" y="3306783"/>
                <a:ext cx="508047" cy="50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10218398" y="2931920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0326989" y="3558386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10835911" y="3547945"/>
                <a:ext cx="708602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9638155" y="3553404"/>
                <a:ext cx="45638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9942650" y="2935123"/>
                <a:ext cx="28758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9469119" y="2935123"/>
                <a:ext cx="51863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grpSp>
            <p:nvGrpSpPr>
              <p:cNvPr id="122" name="Group 121"/>
              <p:cNvGrpSpPr/>
              <p:nvPr/>
            </p:nvGrpSpPr>
            <p:grpSpPr>
              <a:xfrm>
                <a:off x="6976445" y="3758892"/>
                <a:ext cx="288905" cy="327537"/>
                <a:chOff x="4909638" y="2053080"/>
                <a:chExt cx="144659" cy="164002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headEnd w="sm" len="sm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543"/>
                    <p:cNvSpPr txBox="1"/>
                    <p:nvPr/>
                  </p:nvSpPr>
                  <p:spPr>
                    <a:xfrm>
                      <a:off x="4909638" y="2073216"/>
                      <a:ext cx="141426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9" name="TextBox 5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44063" cy="14818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2666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3" name="Group 122"/>
              <p:cNvGrpSpPr/>
              <p:nvPr/>
            </p:nvGrpSpPr>
            <p:grpSpPr>
              <a:xfrm>
                <a:off x="8544914" y="3756650"/>
                <a:ext cx="288905" cy="327537"/>
                <a:chOff x="4909638" y="2053080"/>
                <a:chExt cx="144659" cy="164002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headEnd w="sm" len="sm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541"/>
                    <p:cNvSpPr txBox="1"/>
                    <p:nvPr/>
                  </p:nvSpPr>
                  <p:spPr>
                    <a:xfrm>
                      <a:off x="4909638" y="2073216"/>
                      <a:ext cx="138665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7" name="TextBox 5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41183" cy="148181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26667" r="-666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6" name="Group 125"/>
              <p:cNvGrpSpPr/>
              <p:nvPr/>
            </p:nvGrpSpPr>
            <p:grpSpPr>
              <a:xfrm>
                <a:off x="10476969" y="3761106"/>
                <a:ext cx="313355" cy="327537"/>
                <a:chOff x="4909638" y="2053080"/>
                <a:chExt cx="156901" cy="164002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 flipH="1" flipV="1">
                  <a:off x="5053129" y="2053080"/>
                  <a:ext cx="1168" cy="1500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ot"/>
                  <a:miter lim="800000"/>
                  <a:tailEnd type="triangle" w="sm" len="sm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539"/>
                    <p:cNvSpPr txBox="1"/>
                    <p:nvPr/>
                  </p:nvSpPr>
                  <p:spPr>
                    <a:xfrm>
                      <a:off x="4909638" y="2073216"/>
                      <a:ext cx="156901" cy="1438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21917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867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67" dirty="0">
                        <a:solidFill>
                          <a:sysClr val="windowText" lastClr="000000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15" name="TextBox 5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638" y="2073216"/>
                      <a:ext cx="159603" cy="148181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25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 rot="16200000">
                    <a:off x="8148018" y="2781794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6" name="Rectangle 1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48018" y="2781794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Rectangle 166"/>
                  <p:cNvSpPr/>
                  <p:nvPr/>
                </p:nvSpPr>
                <p:spPr>
                  <a:xfrm rot="10800000">
                    <a:off x="9091858" y="3158510"/>
                    <a:ext cx="287468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7" name="Rectangle 1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9091858" y="3158510"/>
                    <a:ext cx="287468" cy="76636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 rot="16200000">
                    <a:off x="10080190" y="2781793"/>
                    <a:ext cx="248695" cy="766360"/>
                  </a:xfrm>
                  <a:prstGeom prst="rect">
                    <a:avLst/>
                  </a:prstGeom>
                  <a:solidFill>
                    <a:srgbClr val="E1F7D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67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r>
                                <a:rPr lang="en-GB" sz="1467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080190" y="2781793"/>
                    <a:ext cx="248695" cy="76636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0" name="Group 169"/>
              <p:cNvGrpSpPr/>
              <p:nvPr/>
            </p:nvGrpSpPr>
            <p:grpSpPr>
              <a:xfrm>
                <a:off x="7053699" y="3344489"/>
                <a:ext cx="414993" cy="412161"/>
                <a:chOff x="3287711" y="2477154"/>
                <a:chExt cx="414993" cy="412161"/>
              </a:xfrm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74" name="Freeform 173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8615596" y="3343151"/>
                <a:ext cx="414993" cy="412161"/>
                <a:chOff x="3287711" y="2477154"/>
                <a:chExt cx="414993" cy="412161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79" name="Freeform 178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10559004" y="3335609"/>
                <a:ext cx="414993" cy="412161"/>
                <a:chOff x="3287711" y="2477154"/>
                <a:chExt cx="414993" cy="412161"/>
              </a:xfrm>
            </p:grpSpPr>
            <p:sp>
              <p:nvSpPr>
                <p:cNvPr id="181" name="Rectangle 180"/>
                <p:cNvSpPr/>
                <p:nvPr/>
              </p:nvSpPr>
              <p:spPr>
                <a:xfrm>
                  <a:off x="3287711" y="2477154"/>
                  <a:ext cx="414993" cy="412161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480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503710" y="2554990"/>
                  <a:ext cx="0" cy="26115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 flipV="1">
                  <a:off x="3335722" y="2682579"/>
                  <a:ext cx="333896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84" name="Freeform 183"/>
                <p:cNvSpPr/>
                <p:nvPr/>
              </p:nvSpPr>
              <p:spPr>
                <a:xfrm>
                  <a:off x="3345607" y="2554449"/>
                  <a:ext cx="311944" cy="252412"/>
                </a:xfrm>
                <a:custGeom>
                  <a:avLst/>
                  <a:gdLst>
                    <a:gd name="connsiteX0" fmla="*/ 0 w 311944"/>
                    <a:gd name="connsiteY0" fmla="*/ 252412 h 252412"/>
                    <a:gd name="connsiteX1" fmla="*/ 92869 w 311944"/>
                    <a:gd name="connsiteY1" fmla="*/ 121443 h 252412"/>
                    <a:gd name="connsiteX2" fmla="*/ 221456 w 311944"/>
                    <a:gd name="connsiteY2" fmla="*/ 121443 h 252412"/>
                    <a:gd name="connsiteX3" fmla="*/ 311944 w 311944"/>
                    <a:gd name="connsiteY3" fmla="*/ 0 h 252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944" h="252412">
                      <a:moveTo>
                        <a:pt x="0" y="252412"/>
                      </a:moveTo>
                      <a:lnTo>
                        <a:pt x="92869" y="121443"/>
                      </a:lnTo>
                      <a:lnTo>
                        <a:pt x="221456" y="121443"/>
                      </a:lnTo>
                      <a:lnTo>
                        <a:pt x="311944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5849541" y="2669088"/>
                <a:ext cx="752778" cy="461665"/>
                <a:chOff x="790139" y="2433698"/>
                <a:chExt cx="752778" cy="461665"/>
              </a:xfrm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790139" y="2481579"/>
                  <a:ext cx="422549" cy="404004"/>
                </a:xfrm>
                <a:prstGeom prst="ellipse">
                  <a:avLst/>
                </a:prstGeom>
                <a:solidFill>
                  <a:srgbClr val="A9D5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TextBox 189"/>
                    <p:cNvSpPr txBox="1"/>
                    <p:nvPr/>
                  </p:nvSpPr>
                  <p:spPr>
                    <a:xfrm>
                      <a:off x="834257" y="2433698"/>
                      <a:ext cx="70866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GB" sz="2400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oMath>
                      </a14:m>
                      <a:r>
                        <a:rPr lang="en-GB" sz="2400" i="1" dirty="0"/>
                        <a:t> </a:t>
                      </a:r>
                      <a:endParaRPr lang="en-US" sz="2400" i="1" dirty="0"/>
                    </a:p>
                  </p:txBody>
                </p:sp>
              </mc:Choice>
              <mc:Fallback xmlns="">
                <p:sp>
                  <p:nvSpPr>
                    <p:cNvPr id="190" name="TextBox 1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4257" y="2433698"/>
                      <a:ext cx="708660" cy="461665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l="-3448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1" name="Group 190"/>
              <p:cNvGrpSpPr/>
              <p:nvPr/>
            </p:nvGrpSpPr>
            <p:grpSpPr>
              <a:xfrm>
                <a:off x="11517445" y="3289006"/>
                <a:ext cx="708660" cy="463885"/>
                <a:chOff x="2218803" y="2242400"/>
                <a:chExt cx="708660" cy="463885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2244294" y="2302281"/>
                  <a:ext cx="422549" cy="404004"/>
                </a:xfrm>
                <a:prstGeom prst="ellipse">
                  <a:avLst/>
                </a:prstGeom>
                <a:solidFill>
                  <a:srgbClr val="DBAC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TextBox 192"/>
                    <p:cNvSpPr txBox="1"/>
                    <p:nvPr/>
                  </p:nvSpPr>
                  <p:spPr>
                    <a:xfrm>
                      <a:off x="2218803" y="2242400"/>
                      <a:ext cx="70866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a14:m>
                      <a:r>
                        <a:rPr lang="en-GB" sz="2400" i="1" dirty="0"/>
                        <a:t> </a:t>
                      </a:r>
                      <a:endParaRPr lang="en-US" sz="2400" i="1" dirty="0"/>
                    </a:p>
                  </p:txBody>
                </p:sp>
              </mc:Choice>
              <mc:Fallback xmlns="">
                <p:sp>
                  <p:nvSpPr>
                    <p:cNvPr id="193" name="TextBox 1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18803" y="2242400"/>
                      <a:ext cx="708660" cy="461665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 b="-1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6" name="Group 15"/>
            <p:cNvGrpSpPr/>
            <p:nvPr/>
          </p:nvGrpSpPr>
          <p:grpSpPr>
            <a:xfrm>
              <a:off x="6817158" y="2159083"/>
              <a:ext cx="4269942" cy="1759278"/>
              <a:chOff x="6808904" y="2397752"/>
              <a:chExt cx="4269942" cy="1759278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7875744" y="2797515"/>
                <a:ext cx="1790564" cy="1359515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6808904" y="2397752"/>
                <a:ext cx="4269942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Model-based layer (learned gradient step)</a:t>
                </a:r>
              </a:p>
            </p:txBody>
          </p:sp>
        </p:grpSp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4C2AAA93-9697-4B25-B4D1-7462C0D1BE10}"/>
                </a:ext>
              </a:extLst>
            </p:cNvPr>
            <p:cNvSpPr/>
            <p:nvPr/>
          </p:nvSpPr>
          <p:spPr>
            <a:xfrm>
              <a:off x="503278" y="1803241"/>
              <a:ext cx="68192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Recall unfolded ISTA for sparse coding (known prior, sparsity): </a:t>
              </a:r>
              <a:endParaRPr lang="en-US" sz="2000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FAF5FF1E-2C80-4CCA-BC95-872F9C6F40D2}"/>
              </a:ext>
            </a:extLst>
          </p:cNvPr>
          <p:cNvGrpSpPr/>
          <p:nvPr/>
        </p:nvGrpSpPr>
        <p:grpSpPr>
          <a:xfrm>
            <a:off x="465405" y="4089116"/>
            <a:ext cx="6922921" cy="2067517"/>
            <a:chOff x="465405" y="4089116"/>
            <a:chExt cx="6922921" cy="2067517"/>
          </a:xfrm>
        </p:grpSpPr>
        <p:sp>
          <p:nvSpPr>
            <p:cNvPr id="107" name="Rounded Rectangle 99">
              <a:extLst>
                <a:ext uri="{FF2B5EF4-FFF2-40B4-BE49-F238E27FC236}">
                  <a16:creationId xmlns:a16="http://schemas.microsoft.com/office/drawing/2014/main" id="{FD0DDA2C-98A6-4638-86F7-6540924F058A}"/>
                </a:ext>
              </a:extLst>
            </p:cNvPr>
            <p:cNvSpPr/>
            <p:nvPr/>
          </p:nvSpPr>
          <p:spPr>
            <a:xfrm>
              <a:off x="2436205" y="5052312"/>
              <a:ext cx="1753507" cy="78288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22">
              <a:extLst>
                <a:ext uri="{FF2B5EF4-FFF2-40B4-BE49-F238E27FC236}">
                  <a16:creationId xmlns:a16="http://schemas.microsoft.com/office/drawing/2014/main" id="{E98E59EF-1C84-4763-947A-1D0E69C82C43}"/>
                </a:ext>
              </a:extLst>
            </p:cNvPr>
            <p:cNvGrpSpPr/>
            <p:nvPr/>
          </p:nvGrpSpPr>
          <p:grpSpPr>
            <a:xfrm rot="16200000">
              <a:off x="2341252" y="5123491"/>
              <a:ext cx="169980" cy="295275"/>
              <a:chOff x="8130357" y="5649155"/>
              <a:chExt cx="169980" cy="295275"/>
            </a:xfrm>
          </p:grpSpPr>
          <p:sp>
            <p:nvSpPr>
              <p:cNvPr id="115" name="Rectangle 95">
                <a:extLst>
                  <a:ext uri="{FF2B5EF4-FFF2-40B4-BE49-F238E27FC236}">
                    <a16:creationId xmlns:a16="http://schemas.microsoft.com/office/drawing/2014/main" id="{7054AB6B-E681-4175-BC4D-A3982A326F4F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96">
                <a:extLst>
                  <a:ext uri="{FF2B5EF4-FFF2-40B4-BE49-F238E27FC236}">
                    <a16:creationId xmlns:a16="http://schemas.microsoft.com/office/drawing/2014/main" id="{110A4DE4-6194-42D7-AC88-F9B0111DF090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00">
              <a:extLst>
                <a:ext uri="{FF2B5EF4-FFF2-40B4-BE49-F238E27FC236}">
                  <a16:creationId xmlns:a16="http://schemas.microsoft.com/office/drawing/2014/main" id="{32A1F121-E41B-402D-B84A-84ADC45E5FAD}"/>
                </a:ext>
              </a:extLst>
            </p:cNvPr>
            <p:cNvGrpSpPr/>
            <p:nvPr/>
          </p:nvGrpSpPr>
          <p:grpSpPr>
            <a:xfrm>
              <a:off x="2907977" y="4891138"/>
              <a:ext cx="169980" cy="295275"/>
              <a:chOff x="8130357" y="5649155"/>
              <a:chExt cx="169980" cy="295275"/>
            </a:xfrm>
          </p:grpSpPr>
          <p:sp>
            <p:nvSpPr>
              <p:cNvPr id="121" name="Rectangle 101">
                <a:extLst>
                  <a:ext uri="{FF2B5EF4-FFF2-40B4-BE49-F238E27FC236}">
                    <a16:creationId xmlns:a16="http://schemas.microsoft.com/office/drawing/2014/main" id="{3BAA9C96-93AB-4F90-946C-EB34FF7C7241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02">
                <a:extLst>
                  <a:ext uri="{FF2B5EF4-FFF2-40B4-BE49-F238E27FC236}">
                    <a16:creationId xmlns:a16="http://schemas.microsoft.com/office/drawing/2014/main" id="{5F677D4C-5BE1-4AC8-AD81-629B922F6B2B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03">
              <a:extLst>
                <a:ext uri="{FF2B5EF4-FFF2-40B4-BE49-F238E27FC236}">
                  <a16:creationId xmlns:a16="http://schemas.microsoft.com/office/drawing/2014/main" id="{F6B2F618-05CC-4BBA-B8FF-2C52527220DF}"/>
                </a:ext>
              </a:extLst>
            </p:cNvPr>
            <p:cNvGrpSpPr/>
            <p:nvPr/>
          </p:nvGrpSpPr>
          <p:grpSpPr>
            <a:xfrm rot="10800000">
              <a:off x="3793656" y="5704655"/>
              <a:ext cx="169980" cy="295275"/>
              <a:chOff x="8130357" y="5649155"/>
              <a:chExt cx="169980" cy="295275"/>
            </a:xfrm>
          </p:grpSpPr>
          <p:sp>
            <p:nvSpPr>
              <p:cNvPr id="141" name="Rectangle 104">
                <a:extLst>
                  <a:ext uri="{FF2B5EF4-FFF2-40B4-BE49-F238E27FC236}">
                    <a16:creationId xmlns:a16="http://schemas.microsoft.com/office/drawing/2014/main" id="{D9F82228-96DC-4D0F-B516-C9897CBF827C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05">
                <a:extLst>
                  <a:ext uri="{FF2B5EF4-FFF2-40B4-BE49-F238E27FC236}">
                    <a16:creationId xmlns:a16="http://schemas.microsoft.com/office/drawing/2014/main" id="{D3C5F431-BAA2-44D0-932D-D2AD7F479B22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17">
              <a:extLst>
                <a:ext uri="{FF2B5EF4-FFF2-40B4-BE49-F238E27FC236}">
                  <a16:creationId xmlns:a16="http://schemas.microsoft.com/office/drawing/2014/main" id="{C53AC653-0DA5-4F0D-B6D8-323A72F9A4B3}"/>
                </a:ext>
              </a:extLst>
            </p:cNvPr>
            <p:cNvGrpSpPr/>
            <p:nvPr/>
          </p:nvGrpSpPr>
          <p:grpSpPr>
            <a:xfrm>
              <a:off x="4435021" y="4886743"/>
              <a:ext cx="169980" cy="295275"/>
              <a:chOff x="8130357" y="5649155"/>
              <a:chExt cx="169980" cy="295275"/>
            </a:xfrm>
          </p:grpSpPr>
          <p:sp>
            <p:nvSpPr>
              <p:cNvPr id="144" name="Rectangle 118">
                <a:extLst>
                  <a:ext uri="{FF2B5EF4-FFF2-40B4-BE49-F238E27FC236}">
                    <a16:creationId xmlns:a16="http://schemas.microsoft.com/office/drawing/2014/main" id="{5ECE9A7B-94C7-4B3D-96DC-2036C7992472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Arrow Connector 119">
                <a:extLst>
                  <a:ext uri="{FF2B5EF4-FFF2-40B4-BE49-F238E27FC236}">
                    <a16:creationId xmlns:a16="http://schemas.microsoft.com/office/drawing/2014/main" id="{3FF505FC-10D1-4234-AF2E-6798B4E2DF86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34">
              <a:extLst>
                <a:ext uri="{FF2B5EF4-FFF2-40B4-BE49-F238E27FC236}">
                  <a16:creationId xmlns:a16="http://schemas.microsoft.com/office/drawing/2014/main" id="{F72E71CD-5DEF-4417-8360-AFD0B133EE76}"/>
                </a:ext>
              </a:extLst>
            </p:cNvPr>
            <p:cNvCxnSpPr/>
            <p:nvPr/>
          </p:nvCxnSpPr>
          <p:spPr>
            <a:xfrm>
              <a:off x="3703676" y="5051597"/>
              <a:ext cx="812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36">
              <a:extLst>
                <a:ext uri="{FF2B5EF4-FFF2-40B4-BE49-F238E27FC236}">
                  <a16:creationId xmlns:a16="http://schemas.microsoft.com/office/drawing/2014/main" id="{7517FA7B-3B42-4A94-9B08-C24DAFF20764}"/>
                </a:ext>
              </a:extLst>
            </p:cNvPr>
            <p:cNvGrpSpPr/>
            <p:nvPr/>
          </p:nvGrpSpPr>
          <p:grpSpPr>
            <a:xfrm>
              <a:off x="4585518" y="4752161"/>
              <a:ext cx="708660" cy="463885"/>
              <a:chOff x="2218803" y="2242400"/>
              <a:chExt cx="708660" cy="463885"/>
            </a:xfrm>
          </p:grpSpPr>
          <p:sp>
            <p:nvSpPr>
              <p:cNvPr id="148" name="Oval 123">
                <a:extLst>
                  <a:ext uri="{FF2B5EF4-FFF2-40B4-BE49-F238E27FC236}">
                    <a16:creationId xmlns:a16="http://schemas.microsoft.com/office/drawing/2014/main" id="{D1123875-71B2-4FF1-899E-714DE031AD0C}"/>
                  </a:ext>
                </a:extLst>
              </p:cNvPr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24">
                    <a:extLst>
                      <a:ext uri="{FF2B5EF4-FFF2-40B4-BE49-F238E27FC236}">
                        <a16:creationId xmlns:a16="http://schemas.microsoft.com/office/drawing/2014/main" id="{1E1476FB-3A91-4C76-81E2-7EF9097A17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0" name="Group 126">
              <a:extLst>
                <a:ext uri="{FF2B5EF4-FFF2-40B4-BE49-F238E27FC236}">
                  <a16:creationId xmlns:a16="http://schemas.microsoft.com/office/drawing/2014/main" id="{02B25B55-4213-4885-8D62-CA1FD4046D9D}"/>
                </a:ext>
              </a:extLst>
            </p:cNvPr>
            <p:cNvGrpSpPr/>
            <p:nvPr/>
          </p:nvGrpSpPr>
          <p:grpSpPr>
            <a:xfrm>
              <a:off x="2129871" y="4897068"/>
              <a:ext cx="169980" cy="295275"/>
              <a:chOff x="8130357" y="5649155"/>
              <a:chExt cx="169980" cy="295275"/>
            </a:xfrm>
          </p:grpSpPr>
          <p:sp>
            <p:nvSpPr>
              <p:cNvPr id="151" name="Rectangle 127">
                <a:extLst>
                  <a:ext uri="{FF2B5EF4-FFF2-40B4-BE49-F238E27FC236}">
                    <a16:creationId xmlns:a16="http://schemas.microsoft.com/office/drawing/2014/main" id="{F8DC4750-FF56-4EAF-88AF-568D35585EFE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28">
                <a:extLst>
                  <a:ext uri="{FF2B5EF4-FFF2-40B4-BE49-F238E27FC236}">
                    <a16:creationId xmlns:a16="http://schemas.microsoft.com/office/drawing/2014/main" id="{C60C2DA9-D1FB-4E5C-98A5-4DCFA976998E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Connector 129">
              <a:extLst>
                <a:ext uri="{FF2B5EF4-FFF2-40B4-BE49-F238E27FC236}">
                  <a16:creationId xmlns:a16="http://schemas.microsoft.com/office/drawing/2014/main" id="{3766FBCD-1D83-4B54-B59A-BAD7748CAD12}"/>
                </a:ext>
              </a:extLst>
            </p:cNvPr>
            <p:cNvCxnSpPr/>
            <p:nvPr/>
          </p:nvCxnSpPr>
          <p:spPr>
            <a:xfrm>
              <a:off x="717032" y="5064254"/>
              <a:ext cx="1446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70">
              <a:extLst>
                <a:ext uri="{FF2B5EF4-FFF2-40B4-BE49-F238E27FC236}">
                  <a16:creationId xmlns:a16="http://schemas.microsoft.com/office/drawing/2014/main" id="{8EBA56E2-9D06-4B5F-A7E1-C0698D1181D5}"/>
                </a:ext>
              </a:extLst>
            </p:cNvPr>
            <p:cNvGrpSpPr/>
            <p:nvPr/>
          </p:nvGrpSpPr>
          <p:grpSpPr>
            <a:xfrm>
              <a:off x="2249670" y="4795139"/>
              <a:ext cx="508049" cy="502766"/>
              <a:chOff x="5405939" y="591183"/>
              <a:chExt cx="254387" cy="251741"/>
            </a:xfrm>
          </p:grpSpPr>
          <p:sp>
            <p:nvSpPr>
              <p:cNvPr id="158" name="Oval 71">
                <a:extLst>
                  <a:ext uri="{FF2B5EF4-FFF2-40B4-BE49-F238E27FC236}">
                    <a16:creationId xmlns:a16="http://schemas.microsoft.com/office/drawing/2014/main" id="{09F4FE2F-2862-4C0F-A94C-16716CD4BB8F}"/>
                  </a:ext>
                </a:extLst>
              </p:cNvPr>
              <p:cNvSpPr/>
              <p:nvPr/>
            </p:nvSpPr>
            <p:spPr>
              <a:xfrm>
                <a:off x="5436595" y="660637"/>
                <a:ext cx="126180" cy="126179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TextBox 602">
                <a:extLst>
                  <a:ext uri="{FF2B5EF4-FFF2-40B4-BE49-F238E27FC236}">
                    <a16:creationId xmlns:a16="http://schemas.microsoft.com/office/drawing/2014/main" id="{AA39D9EC-8F9B-4233-ADD2-8C34C387C303}"/>
                  </a:ext>
                </a:extLst>
              </p:cNvPr>
              <p:cNvSpPr txBox="1"/>
              <p:nvPr/>
            </p:nvSpPr>
            <p:spPr>
              <a:xfrm>
                <a:off x="5405939" y="591183"/>
                <a:ext cx="254387" cy="25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  <p:grpSp>
          <p:nvGrpSpPr>
            <p:cNvPr id="162" name="Group 74">
              <a:extLst>
                <a:ext uri="{FF2B5EF4-FFF2-40B4-BE49-F238E27FC236}">
                  <a16:creationId xmlns:a16="http://schemas.microsoft.com/office/drawing/2014/main" id="{8BA3D43C-47CD-41C0-8BF8-2DFEEDEAB461}"/>
                </a:ext>
              </a:extLst>
            </p:cNvPr>
            <p:cNvGrpSpPr/>
            <p:nvPr/>
          </p:nvGrpSpPr>
          <p:grpSpPr>
            <a:xfrm>
              <a:off x="1352332" y="4669855"/>
              <a:ext cx="508049" cy="766360"/>
              <a:chOff x="4954570" y="513566"/>
              <a:chExt cx="254387" cy="383727"/>
            </a:xfrm>
          </p:grpSpPr>
          <p:sp>
            <p:nvSpPr>
              <p:cNvPr id="163" name="Rectangle 75">
                <a:extLst>
                  <a:ext uri="{FF2B5EF4-FFF2-40B4-BE49-F238E27FC236}">
                    <a16:creationId xmlns:a16="http://schemas.microsoft.com/office/drawing/2014/main" id="{FD037FE4-BF29-47DC-86C1-D375C4D56A11}"/>
                  </a:ext>
                </a:extLst>
              </p:cNvPr>
              <p:cNvSpPr/>
              <p:nvPr/>
            </p:nvSpPr>
            <p:spPr>
              <a:xfrm rot="10800000">
                <a:off x="4964895" y="513566"/>
                <a:ext cx="237908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600">
                    <a:extLst>
                      <a:ext uri="{FF2B5EF4-FFF2-40B4-BE49-F238E27FC236}">
                        <a16:creationId xmlns:a16="http://schemas.microsoft.com/office/drawing/2014/main" id="{2D377016-7854-44EE-AB96-041E51810A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6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8" name="Group 12">
              <a:extLst>
                <a:ext uri="{FF2B5EF4-FFF2-40B4-BE49-F238E27FC236}">
                  <a16:creationId xmlns:a16="http://schemas.microsoft.com/office/drawing/2014/main" id="{DC744C5C-5FD1-403C-AAE1-0FA23C2AE393}"/>
                </a:ext>
              </a:extLst>
            </p:cNvPr>
            <p:cNvGrpSpPr/>
            <p:nvPr/>
          </p:nvGrpSpPr>
          <p:grpSpPr>
            <a:xfrm>
              <a:off x="588733" y="4804060"/>
              <a:ext cx="752778" cy="461665"/>
              <a:chOff x="790139" y="2433698"/>
              <a:chExt cx="752778" cy="461665"/>
            </a:xfrm>
          </p:grpSpPr>
          <p:sp>
            <p:nvSpPr>
              <p:cNvPr id="199" name="Oval 133">
                <a:extLst>
                  <a:ext uri="{FF2B5EF4-FFF2-40B4-BE49-F238E27FC236}">
                    <a16:creationId xmlns:a16="http://schemas.microsoft.com/office/drawing/2014/main" id="{F79D9943-8DD5-4212-9C8D-F27A3D7B52B3}"/>
                  </a:ext>
                </a:extLst>
              </p:cNvPr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134">
                    <a:extLst>
                      <a:ext uri="{FF2B5EF4-FFF2-40B4-BE49-F238E27FC236}">
                        <a16:creationId xmlns:a16="http://schemas.microsoft.com/office/drawing/2014/main" id="{4ED5256A-380D-4A3C-ACB4-3EB386CF246C}"/>
                      </a:ext>
                    </a:extLst>
                  </p:cNvPr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35" name="TextBox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448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3" name="Group 77">
              <a:extLst>
                <a:ext uri="{FF2B5EF4-FFF2-40B4-BE49-F238E27FC236}">
                  <a16:creationId xmlns:a16="http://schemas.microsoft.com/office/drawing/2014/main" id="{17AC68F6-0E64-4B10-8614-DB420D21C489}"/>
                </a:ext>
              </a:extLst>
            </p:cNvPr>
            <p:cNvGrpSpPr/>
            <p:nvPr/>
          </p:nvGrpSpPr>
          <p:grpSpPr>
            <a:xfrm>
              <a:off x="2550367" y="5470618"/>
              <a:ext cx="1499105" cy="686015"/>
              <a:chOff x="4854498" y="545485"/>
              <a:chExt cx="572239" cy="383727"/>
            </a:xfrm>
          </p:grpSpPr>
          <p:sp>
            <p:nvSpPr>
              <p:cNvPr id="204" name="Rectangle 78">
                <a:extLst>
                  <a:ext uri="{FF2B5EF4-FFF2-40B4-BE49-F238E27FC236}">
                    <a16:creationId xmlns:a16="http://schemas.microsoft.com/office/drawing/2014/main" id="{F09379B6-87A5-4BB0-9FFE-3D2464B3E025}"/>
                  </a:ext>
                </a:extLst>
              </p:cNvPr>
              <p:cNvSpPr/>
              <p:nvPr/>
            </p:nvSpPr>
            <p:spPr>
              <a:xfrm rot="10800000">
                <a:off x="4961720" y="545485"/>
                <a:ext cx="362656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598">
                    <a:extLst>
                      <a:ext uri="{FF2B5EF4-FFF2-40B4-BE49-F238E27FC236}">
                        <a16:creationId xmlns:a16="http://schemas.microsoft.com/office/drawing/2014/main" id="{BA3618CE-10AE-4C14-A2B6-23642844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6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CCD92490-B158-47F1-B971-44163F14A919}"/>
                </a:ext>
              </a:extLst>
            </p:cNvPr>
            <p:cNvSpPr/>
            <p:nvPr/>
          </p:nvSpPr>
          <p:spPr>
            <a:xfrm>
              <a:off x="465405" y="4089116"/>
              <a:ext cx="69229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Neural proximal gradient descent (known model, learned prior)</a:t>
              </a:r>
              <a:endParaRPr 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3" name="Rectangle 78">
                  <a:extLst>
                    <a:ext uri="{FF2B5EF4-FFF2-40B4-BE49-F238E27FC236}">
                      <a16:creationId xmlns:a16="http://schemas.microsoft.com/office/drawing/2014/main" id="{AC7BFDD1-4A4E-4C9E-B51A-CDF0C36F8605}"/>
                    </a:ext>
                  </a:extLst>
                </p:cNvPr>
                <p:cNvSpPr/>
                <p:nvPr/>
              </p:nvSpPr>
              <p:spPr>
                <a:xfrm>
                  <a:off x="2664952" y="4721713"/>
                  <a:ext cx="1182001" cy="686015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(⋅)</m:t>
                        </m:r>
                      </m:oMath>
                    </m:oMathPara>
                  </a14:m>
                  <a:endPara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3" name="Rectangle 78">
                  <a:extLst>
                    <a:ext uri="{FF2B5EF4-FFF2-40B4-BE49-F238E27FC236}">
                      <a16:creationId xmlns:a16="http://schemas.microsoft.com/office/drawing/2014/main" id="{AC7BFDD1-4A4E-4C9E-B51A-CDF0C36F8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952" y="4721713"/>
                  <a:ext cx="1182001" cy="68601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772FA-CD53-4F4C-B4CE-9C8D3BF0BB82}"/>
              </a:ext>
            </a:extLst>
          </p:cNvPr>
          <p:cNvGrpSpPr/>
          <p:nvPr/>
        </p:nvGrpSpPr>
        <p:grpSpPr>
          <a:xfrm>
            <a:off x="4394385" y="4494769"/>
            <a:ext cx="7786861" cy="1738495"/>
            <a:chOff x="4394385" y="4494769"/>
            <a:chExt cx="7786861" cy="1738495"/>
          </a:xfrm>
        </p:grpSpPr>
        <p:sp>
          <p:nvSpPr>
            <p:cNvPr id="201" name="Right Arrow 67">
              <a:extLst>
                <a:ext uri="{FF2B5EF4-FFF2-40B4-BE49-F238E27FC236}">
                  <a16:creationId xmlns:a16="http://schemas.microsoft.com/office/drawing/2014/main" id="{2FBE3085-2A20-4C1D-932A-8F3DE3A2FCDA}"/>
                </a:ext>
              </a:extLst>
            </p:cNvPr>
            <p:cNvSpPr/>
            <p:nvPr/>
          </p:nvSpPr>
          <p:spPr>
            <a:xfrm>
              <a:off x="4586140" y="5417572"/>
              <a:ext cx="1666982" cy="46426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TextBox 73">
                  <a:extLst>
                    <a:ext uri="{FF2B5EF4-FFF2-40B4-BE49-F238E27FC236}">
                      <a16:creationId xmlns:a16="http://schemas.microsoft.com/office/drawing/2014/main" id="{A7632934-30B9-45C5-9166-74BA0570E36F}"/>
                    </a:ext>
                  </a:extLst>
                </p:cNvPr>
                <p:cNvSpPr txBox="1"/>
                <p:nvPr/>
              </p:nvSpPr>
              <p:spPr>
                <a:xfrm>
                  <a:off x="4394385" y="5870134"/>
                  <a:ext cx="29879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“Unfold”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1600" dirty="0"/>
                    <a:t> iterations</a:t>
                  </a:r>
                </a:p>
              </p:txBody>
            </p:sp>
          </mc:Choice>
          <mc:Fallback>
            <p:sp>
              <p:nvSpPr>
                <p:cNvPr id="202" name="TextBox 73">
                  <a:extLst>
                    <a:ext uri="{FF2B5EF4-FFF2-40B4-BE49-F238E27FC236}">
                      <a16:creationId xmlns:a16="http://schemas.microsoft.com/office/drawing/2014/main" id="{A7632934-30B9-45C5-9166-74BA0570E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4385" y="5870134"/>
                  <a:ext cx="2987969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12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" name="Straight Connector 84">
              <a:extLst>
                <a:ext uri="{FF2B5EF4-FFF2-40B4-BE49-F238E27FC236}">
                  <a16:creationId xmlns:a16="http://schemas.microsoft.com/office/drawing/2014/main" id="{EF7A23D9-11ED-4141-9C58-5EE2A4FB4F37}"/>
                </a:ext>
              </a:extLst>
            </p:cNvPr>
            <p:cNvCxnSpPr/>
            <p:nvPr/>
          </p:nvCxnSpPr>
          <p:spPr>
            <a:xfrm>
              <a:off x="6067379" y="5006204"/>
              <a:ext cx="3379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208" name="Elbow Connector 85">
              <a:extLst>
                <a:ext uri="{FF2B5EF4-FFF2-40B4-BE49-F238E27FC236}">
                  <a16:creationId xmlns:a16="http://schemas.microsoft.com/office/drawing/2014/main" id="{0A4DAC72-4892-4A4E-A2D6-8C7812F4D4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2891" y="5215022"/>
              <a:ext cx="606201" cy="203280"/>
            </a:xfrm>
            <a:prstGeom prst="bentConnector3">
              <a:avLst>
                <a:gd name="adj1" fmla="val 100209"/>
              </a:avLst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Rectangle 86">
                  <a:extLst>
                    <a:ext uri="{FF2B5EF4-FFF2-40B4-BE49-F238E27FC236}">
                      <a16:creationId xmlns:a16="http://schemas.microsoft.com/office/drawing/2014/main" id="{2BEF35B2-862D-47A2-9AEF-B82FEE1ABD74}"/>
                    </a:ext>
                  </a:extLst>
                </p:cNvPr>
                <p:cNvSpPr/>
                <p:nvPr/>
              </p:nvSpPr>
              <p:spPr>
                <a:xfrm rot="16200000">
                  <a:off x="6678047" y="4814486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9" name="Rectangle 86">
                  <a:extLst>
                    <a:ext uri="{FF2B5EF4-FFF2-40B4-BE49-F238E27FC236}">
                      <a16:creationId xmlns:a16="http://schemas.microsoft.com/office/drawing/2014/main" id="{2BEF35B2-862D-47A2-9AEF-B82FEE1AB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78047" y="4814486"/>
                  <a:ext cx="248695" cy="76636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" name="Straight Connector 88">
              <a:extLst>
                <a:ext uri="{FF2B5EF4-FFF2-40B4-BE49-F238E27FC236}">
                  <a16:creationId xmlns:a16="http://schemas.microsoft.com/office/drawing/2014/main" id="{50AE7FF6-532D-42BE-A762-C00C6342E4C9}"/>
                </a:ext>
              </a:extLst>
            </p:cNvPr>
            <p:cNvCxnSpPr/>
            <p:nvPr/>
          </p:nvCxnSpPr>
          <p:spPr>
            <a:xfrm>
              <a:off x="7412624" y="5619762"/>
              <a:ext cx="70860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1" name="Oval 89">
              <a:extLst>
                <a:ext uri="{FF2B5EF4-FFF2-40B4-BE49-F238E27FC236}">
                  <a16:creationId xmlns:a16="http://schemas.microsoft.com/office/drawing/2014/main" id="{C968A318-30F4-440D-B93E-366F0158B90D}"/>
                </a:ext>
              </a:extLst>
            </p:cNvPr>
            <p:cNvSpPr/>
            <p:nvPr/>
          </p:nvSpPr>
          <p:spPr>
            <a:xfrm>
              <a:off x="8125983" y="5533216"/>
              <a:ext cx="204495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12" name="TextBox 421">
              <a:extLst>
                <a:ext uri="{FF2B5EF4-FFF2-40B4-BE49-F238E27FC236}">
                  <a16:creationId xmlns:a16="http://schemas.microsoft.com/office/drawing/2014/main" id="{A1183018-648E-4781-A2AE-3C8E0F0B3C95}"/>
                </a:ext>
              </a:extLst>
            </p:cNvPr>
            <p:cNvSpPr txBox="1"/>
            <p:nvPr/>
          </p:nvSpPr>
          <p:spPr>
            <a:xfrm>
              <a:off x="8039288" y="5386707"/>
              <a:ext cx="508051" cy="50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213" name="Straight Connector 92">
              <a:extLst>
                <a:ext uri="{FF2B5EF4-FFF2-40B4-BE49-F238E27FC236}">
                  <a16:creationId xmlns:a16="http://schemas.microsoft.com/office/drawing/2014/main" id="{F668BE09-5D56-4945-BC80-9C3DD0EBC65D}"/>
                </a:ext>
              </a:extLst>
            </p:cNvPr>
            <p:cNvCxnSpPr/>
            <p:nvPr/>
          </p:nvCxnSpPr>
          <p:spPr>
            <a:xfrm>
              <a:off x="8228230" y="5003737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94">
                  <a:extLst>
                    <a:ext uri="{FF2B5EF4-FFF2-40B4-BE49-F238E27FC236}">
                      <a16:creationId xmlns:a16="http://schemas.microsoft.com/office/drawing/2014/main" id="{353C7513-0323-4C79-AC7C-AC735E20E54C}"/>
                    </a:ext>
                  </a:extLst>
                </p:cNvPr>
                <p:cNvSpPr/>
                <p:nvPr/>
              </p:nvSpPr>
              <p:spPr>
                <a:xfrm rot="10800000">
                  <a:off x="7485724" y="5093288"/>
                  <a:ext cx="313869" cy="99490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400" b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14" name="Rectangle 94">
                  <a:extLst>
                    <a:ext uri="{FF2B5EF4-FFF2-40B4-BE49-F238E27FC236}">
                      <a16:creationId xmlns:a16="http://schemas.microsoft.com/office/drawing/2014/main" id="{353C7513-0323-4C79-AC7C-AC735E20E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485724" y="5093288"/>
                  <a:ext cx="313869" cy="9949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Connector 97">
              <a:extLst>
                <a:ext uri="{FF2B5EF4-FFF2-40B4-BE49-F238E27FC236}">
                  <a16:creationId xmlns:a16="http://schemas.microsoft.com/office/drawing/2014/main" id="{688C4DFE-D394-4B0B-93A8-B1DB9418ED26}"/>
                </a:ext>
              </a:extLst>
            </p:cNvPr>
            <p:cNvCxnSpPr/>
            <p:nvPr/>
          </p:nvCxnSpPr>
          <p:spPr>
            <a:xfrm>
              <a:off x="8336820" y="5618480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Straight Connector 98">
              <a:extLst>
                <a:ext uri="{FF2B5EF4-FFF2-40B4-BE49-F238E27FC236}">
                  <a16:creationId xmlns:a16="http://schemas.microsoft.com/office/drawing/2014/main" id="{C3B5B50B-D1DE-4E4F-98C8-0E90FF1FA6A9}"/>
                </a:ext>
              </a:extLst>
            </p:cNvPr>
            <p:cNvCxnSpPr/>
            <p:nvPr/>
          </p:nvCxnSpPr>
          <p:spPr>
            <a:xfrm>
              <a:off x="8977486" y="5624180"/>
              <a:ext cx="575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7" name="Oval 154">
              <a:extLst>
                <a:ext uri="{FF2B5EF4-FFF2-40B4-BE49-F238E27FC236}">
                  <a16:creationId xmlns:a16="http://schemas.microsoft.com/office/drawing/2014/main" id="{3049B76C-7761-4D83-8B7A-11F15731ED73}"/>
                </a:ext>
              </a:extLst>
            </p:cNvPr>
            <p:cNvSpPr/>
            <p:nvPr/>
          </p:nvSpPr>
          <p:spPr>
            <a:xfrm>
              <a:off x="10071293" y="5537633"/>
              <a:ext cx="204494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18" name="TextBox 604">
              <a:extLst>
                <a:ext uri="{FF2B5EF4-FFF2-40B4-BE49-F238E27FC236}">
                  <a16:creationId xmlns:a16="http://schemas.microsoft.com/office/drawing/2014/main" id="{44DFD452-718A-448D-B413-EA031DEF8B3F}"/>
                </a:ext>
              </a:extLst>
            </p:cNvPr>
            <p:cNvSpPr txBox="1"/>
            <p:nvPr/>
          </p:nvSpPr>
          <p:spPr>
            <a:xfrm>
              <a:off x="9984012" y="5383017"/>
              <a:ext cx="508047" cy="50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219" name="Straight Connector 156">
              <a:extLst>
                <a:ext uri="{FF2B5EF4-FFF2-40B4-BE49-F238E27FC236}">
                  <a16:creationId xmlns:a16="http://schemas.microsoft.com/office/drawing/2014/main" id="{714AFCE6-FF62-4C25-91DB-A4F63CA38392}"/>
                </a:ext>
              </a:extLst>
            </p:cNvPr>
            <p:cNvCxnSpPr/>
            <p:nvPr/>
          </p:nvCxnSpPr>
          <p:spPr>
            <a:xfrm>
              <a:off x="10173539" y="5008154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Straight Connector 158">
              <a:extLst>
                <a:ext uri="{FF2B5EF4-FFF2-40B4-BE49-F238E27FC236}">
                  <a16:creationId xmlns:a16="http://schemas.microsoft.com/office/drawing/2014/main" id="{F70257EC-CD7D-4229-842F-9C5EB630F25E}"/>
                </a:ext>
              </a:extLst>
            </p:cNvPr>
            <p:cNvCxnSpPr/>
            <p:nvPr/>
          </p:nvCxnSpPr>
          <p:spPr>
            <a:xfrm>
              <a:off x="10282130" y="5634620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Straight Connector 160">
              <a:extLst>
                <a:ext uri="{FF2B5EF4-FFF2-40B4-BE49-F238E27FC236}">
                  <a16:creationId xmlns:a16="http://schemas.microsoft.com/office/drawing/2014/main" id="{845AC18A-44EE-45C7-9B48-C5C920AD80CE}"/>
                </a:ext>
              </a:extLst>
            </p:cNvPr>
            <p:cNvCxnSpPr/>
            <p:nvPr/>
          </p:nvCxnSpPr>
          <p:spPr>
            <a:xfrm>
              <a:off x="10791052" y="5624179"/>
              <a:ext cx="708602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Straight Connector 109">
              <a:extLst>
                <a:ext uri="{FF2B5EF4-FFF2-40B4-BE49-F238E27FC236}">
                  <a16:creationId xmlns:a16="http://schemas.microsoft.com/office/drawing/2014/main" id="{22654F44-0B5D-480C-A843-68C939AF50F5}"/>
                </a:ext>
              </a:extLst>
            </p:cNvPr>
            <p:cNvCxnSpPr/>
            <p:nvPr/>
          </p:nvCxnSpPr>
          <p:spPr>
            <a:xfrm>
              <a:off x="9593296" y="5629638"/>
              <a:ext cx="45638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223" name="Straight Connector 110">
              <a:extLst>
                <a:ext uri="{FF2B5EF4-FFF2-40B4-BE49-F238E27FC236}">
                  <a16:creationId xmlns:a16="http://schemas.microsoft.com/office/drawing/2014/main" id="{5918A55F-B04D-4E9D-AF60-1F24DECDE9A1}"/>
                </a:ext>
              </a:extLst>
            </p:cNvPr>
            <p:cNvCxnSpPr/>
            <p:nvPr/>
          </p:nvCxnSpPr>
          <p:spPr>
            <a:xfrm>
              <a:off x="9897791" y="5011357"/>
              <a:ext cx="28758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224" name="Straight Connector 112">
              <a:extLst>
                <a:ext uri="{FF2B5EF4-FFF2-40B4-BE49-F238E27FC236}">
                  <a16:creationId xmlns:a16="http://schemas.microsoft.com/office/drawing/2014/main" id="{67AA5999-B71E-47B9-B7E3-464D413684B1}"/>
                </a:ext>
              </a:extLst>
            </p:cNvPr>
            <p:cNvCxnSpPr/>
            <p:nvPr/>
          </p:nvCxnSpPr>
          <p:spPr>
            <a:xfrm>
              <a:off x="9424260" y="5011357"/>
              <a:ext cx="51863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235" name="Group 187">
              <a:extLst>
                <a:ext uri="{FF2B5EF4-FFF2-40B4-BE49-F238E27FC236}">
                  <a16:creationId xmlns:a16="http://schemas.microsoft.com/office/drawing/2014/main" id="{CC396BE8-EAAD-4FB6-ABCC-B07CF37DBB50}"/>
                </a:ext>
              </a:extLst>
            </p:cNvPr>
            <p:cNvGrpSpPr/>
            <p:nvPr/>
          </p:nvGrpSpPr>
          <p:grpSpPr>
            <a:xfrm>
              <a:off x="5804682" y="4745322"/>
              <a:ext cx="752778" cy="461665"/>
              <a:chOff x="790139" y="2433698"/>
              <a:chExt cx="752778" cy="461665"/>
            </a:xfrm>
          </p:grpSpPr>
          <p:sp>
            <p:nvSpPr>
              <p:cNvPr id="239" name="Oval 188">
                <a:extLst>
                  <a:ext uri="{FF2B5EF4-FFF2-40B4-BE49-F238E27FC236}">
                    <a16:creationId xmlns:a16="http://schemas.microsoft.com/office/drawing/2014/main" id="{5217732E-AB48-4DD9-8504-A58D98A18070}"/>
                  </a:ext>
                </a:extLst>
              </p:cNvPr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189">
                    <a:extLst>
                      <a:ext uri="{FF2B5EF4-FFF2-40B4-BE49-F238E27FC236}">
                        <a16:creationId xmlns:a16="http://schemas.microsoft.com/office/drawing/2014/main" id="{5179A8E6-376D-476B-9457-B9B1AD92396C}"/>
                      </a:ext>
                    </a:extLst>
                  </p:cNvPr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3448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6" name="Group 190">
              <a:extLst>
                <a:ext uri="{FF2B5EF4-FFF2-40B4-BE49-F238E27FC236}">
                  <a16:creationId xmlns:a16="http://schemas.microsoft.com/office/drawing/2014/main" id="{C6925492-507A-4DB6-8BDA-380D47164091}"/>
                </a:ext>
              </a:extLst>
            </p:cNvPr>
            <p:cNvGrpSpPr/>
            <p:nvPr/>
          </p:nvGrpSpPr>
          <p:grpSpPr>
            <a:xfrm>
              <a:off x="11472586" y="5365240"/>
              <a:ext cx="708660" cy="463885"/>
              <a:chOff x="2218803" y="2242400"/>
              <a:chExt cx="708660" cy="463885"/>
            </a:xfrm>
          </p:grpSpPr>
          <p:sp>
            <p:nvSpPr>
              <p:cNvPr id="237" name="Oval 191">
                <a:extLst>
                  <a:ext uri="{FF2B5EF4-FFF2-40B4-BE49-F238E27FC236}">
                    <a16:creationId xmlns:a16="http://schemas.microsoft.com/office/drawing/2014/main" id="{5175808B-BFDF-4B84-8DE5-33CBE1F02816}"/>
                  </a:ext>
                </a:extLst>
              </p:cNvPr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192">
                    <a:extLst>
                      <a:ext uri="{FF2B5EF4-FFF2-40B4-BE49-F238E27FC236}">
                        <a16:creationId xmlns:a16="http://schemas.microsoft.com/office/drawing/2014/main" id="{0D8054DC-53AF-4A47-A5F0-41909F933D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3" name="Text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0" name="Rectangle 195">
              <a:extLst>
                <a:ext uri="{FF2B5EF4-FFF2-40B4-BE49-F238E27FC236}">
                  <a16:creationId xmlns:a16="http://schemas.microsoft.com/office/drawing/2014/main" id="{84ABD0CF-5373-4AF4-904F-C2B0D8CA4630}"/>
                </a:ext>
              </a:extLst>
            </p:cNvPr>
            <p:cNvSpPr/>
            <p:nvPr/>
          </p:nvSpPr>
          <p:spPr>
            <a:xfrm>
              <a:off x="7846125" y="4873749"/>
              <a:ext cx="1790564" cy="135951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4" name="Rectangle 86">
                  <a:extLst>
                    <a:ext uri="{FF2B5EF4-FFF2-40B4-BE49-F238E27FC236}">
                      <a16:creationId xmlns:a16="http://schemas.microsoft.com/office/drawing/2014/main" id="{9B8D556E-9AA3-41F2-B8D5-C2F7E65E491F}"/>
                    </a:ext>
                  </a:extLst>
                </p:cNvPr>
                <p:cNvSpPr/>
                <p:nvPr/>
              </p:nvSpPr>
              <p:spPr>
                <a:xfrm rot="16200000">
                  <a:off x="8178738" y="4827386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4" name="Rectangle 86">
                  <a:extLst>
                    <a:ext uri="{FF2B5EF4-FFF2-40B4-BE49-F238E27FC236}">
                      <a16:creationId xmlns:a16="http://schemas.microsoft.com/office/drawing/2014/main" id="{9B8D556E-9AA3-41F2-B8D5-C2F7E65E49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178738" y="4827386"/>
                  <a:ext cx="248695" cy="76636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Rectangle 94">
                  <a:extLst>
                    <a:ext uri="{FF2B5EF4-FFF2-40B4-BE49-F238E27FC236}">
                      <a16:creationId xmlns:a16="http://schemas.microsoft.com/office/drawing/2014/main" id="{36CB1963-A7DE-4968-8B9F-FCD9C2ECA3B6}"/>
                    </a:ext>
                  </a:extLst>
                </p:cNvPr>
                <p:cNvSpPr/>
                <p:nvPr/>
              </p:nvSpPr>
              <p:spPr>
                <a:xfrm rot="10800000">
                  <a:off x="9059439" y="5135216"/>
                  <a:ext cx="334864" cy="99490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400" b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5" name="Rectangle 94">
                  <a:extLst>
                    <a:ext uri="{FF2B5EF4-FFF2-40B4-BE49-F238E27FC236}">
                      <a16:creationId xmlns:a16="http://schemas.microsoft.com/office/drawing/2014/main" id="{36CB1963-A7DE-4968-8B9F-FCD9C2ECA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059439" y="5135216"/>
                  <a:ext cx="334864" cy="9949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Rectangle 86">
                  <a:extLst>
                    <a:ext uri="{FF2B5EF4-FFF2-40B4-BE49-F238E27FC236}">
                      <a16:creationId xmlns:a16="http://schemas.microsoft.com/office/drawing/2014/main" id="{2514D8C9-184D-4738-B67A-FC2FFA294A80}"/>
                    </a:ext>
                  </a:extLst>
                </p:cNvPr>
                <p:cNvSpPr/>
                <p:nvPr/>
              </p:nvSpPr>
              <p:spPr>
                <a:xfrm rot="16200000">
                  <a:off x="10056203" y="4817097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8" name="Rectangle 86">
                  <a:extLst>
                    <a:ext uri="{FF2B5EF4-FFF2-40B4-BE49-F238E27FC236}">
                      <a16:creationId xmlns:a16="http://schemas.microsoft.com/office/drawing/2014/main" id="{2514D8C9-184D-4738-B67A-FC2FFA294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056203" y="4817097"/>
                  <a:ext cx="248695" cy="76636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991771F7-5F4B-4124-AD58-571129ED0972}"/>
                </a:ext>
              </a:extLst>
            </p:cNvPr>
            <p:cNvGrpSpPr/>
            <p:nvPr/>
          </p:nvGrpSpPr>
          <p:grpSpPr>
            <a:xfrm>
              <a:off x="6865446" y="5415702"/>
              <a:ext cx="651781" cy="416753"/>
              <a:chOff x="6569080" y="5949380"/>
              <a:chExt cx="651781" cy="416753"/>
            </a:xfrm>
          </p:grpSpPr>
          <p:sp>
            <p:nvSpPr>
              <p:cNvPr id="270" name="Rectangle 78">
                <a:extLst>
                  <a:ext uri="{FF2B5EF4-FFF2-40B4-BE49-F238E27FC236}">
                    <a16:creationId xmlns:a16="http://schemas.microsoft.com/office/drawing/2014/main" id="{F220E4FB-EAF7-4AD0-9C1A-7DEE85787243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Rechthoek 5">
                    <a:extLst>
                      <a:ext uri="{FF2B5EF4-FFF2-40B4-BE49-F238E27FC236}">
                        <a16:creationId xmlns:a16="http://schemas.microsoft.com/office/drawing/2014/main" id="{DD9D2A9C-0B5B-4BD6-9D3C-DA55B85B2374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6" name="Rechthoek 5">
                    <a:extLst>
                      <a:ext uri="{FF2B5EF4-FFF2-40B4-BE49-F238E27FC236}">
                        <a16:creationId xmlns:a16="http://schemas.microsoft.com/office/drawing/2014/main" id="{DD9D2A9C-0B5B-4BD6-9D3C-DA55B85B2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1" name="Groep 270">
              <a:extLst>
                <a:ext uri="{FF2B5EF4-FFF2-40B4-BE49-F238E27FC236}">
                  <a16:creationId xmlns:a16="http://schemas.microsoft.com/office/drawing/2014/main" id="{8D797E47-160D-4C44-8A23-62B9D1294479}"/>
                </a:ext>
              </a:extLst>
            </p:cNvPr>
            <p:cNvGrpSpPr/>
            <p:nvPr/>
          </p:nvGrpSpPr>
          <p:grpSpPr>
            <a:xfrm>
              <a:off x="8436246" y="5416344"/>
              <a:ext cx="651781" cy="416753"/>
              <a:chOff x="6569080" y="5949380"/>
              <a:chExt cx="651781" cy="416753"/>
            </a:xfrm>
          </p:grpSpPr>
          <p:sp>
            <p:nvSpPr>
              <p:cNvPr id="272" name="Rectangle 78">
                <a:extLst>
                  <a:ext uri="{FF2B5EF4-FFF2-40B4-BE49-F238E27FC236}">
                    <a16:creationId xmlns:a16="http://schemas.microsoft.com/office/drawing/2014/main" id="{19C192E5-1857-45B0-9CEC-5A5856214A19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C6BADBA6-78CD-427F-9830-962ADB939E61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C6BADBA6-78CD-427F-9830-962ADB939E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4" name="Groep 273">
              <a:extLst>
                <a:ext uri="{FF2B5EF4-FFF2-40B4-BE49-F238E27FC236}">
                  <a16:creationId xmlns:a16="http://schemas.microsoft.com/office/drawing/2014/main" id="{12541D09-BEA7-494D-B954-00DC7D7E6F35}"/>
                </a:ext>
              </a:extLst>
            </p:cNvPr>
            <p:cNvGrpSpPr/>
            <p:nvPr/>
          </p:nvGrpSpPr>
          <p:grpSpPr>
            <a:xfrm>
              <a:off x="10367248" y="5401170"/>
              <a:ext cx="677172" cy="416753"/>
              <a:chOff x="6569080" y="5949380"/>
              <a:chExt cx="677172" cy="416753"/>
            </a:xfrm>
          </p:grpSpPr>
          <p:sp>
            <p:nvSpPr>
              <p:cNvPr id="275" name="Rectangle 78">
                <a:extLst>
                  <a:ext uri="{FF2B5EF4-FFF2-40B4-BE49-F238E27FC236}">
                    <a16:creationId xmlns:a16="http://schemas.microsoft.com/office/drawing/2014/main" id="{1D7E8F61-FEB0-42E9-A4CD-A272DC882117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19F023A1-89F3-403A-8A1C-BF7CEBD27419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77172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19F023A1-89F3-403A-8A1C-BF7CEBD274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77172" cy="40722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7" name="TextBox 196">
              <a:extLst>
                <a:ext uri="{FF2B5EF4-FFF2-40B4-BE49-F238E27FC236}">
                  <a16:creationId xmlns:a16="http://schemas.microsoft.com/office/drawing/2014/main" id="{D757252F-320D-42F5-8A73-7017FA14E52A}"/>
                </a:ext>
              </a:extLst>
            </p:cNvPr>
            <p:cNvSpPr txBox="1"/>
            <p:nvPr/>
          </p:nvSpPr>
          <p:spPr>
            <a:xfrm>
              <a:off x="6718352" y="4494769"/>
              <a:ext cx="4906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Model-based layer (learned proximal mapping)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0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proximal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31</a:t>
            </a:fld>
            <a:endParaRPr lang="en-US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FAF5FF1E-2C80-4CCA-BC95-872F9C6F40D2}"/>
              </a:ext>
            </a:extLst>
          </p:cNvPr>
          <p:cNvGrpSpPr/>
          <p:nvPr/>
        </p:nvGrpSpPr>
        <p:grpSpPr>
          <a:xfrm>
            <a:off x="507093" y="938960"/>
            <a:ext cx="6922921" cy="2067517"/>
            <a:chOff x="465405" y="4089116"/>
            <a:chExt cx="6922921" cy="2067517"/>
          </a:xfrm>
        </p:grpSpPr>
        <p:sp>
          <p:nvSpPr>
            <p:cNvPr id="107" name="Rounded Rectangle 99">
              <a:extLst>
                <a:ext uri="{FF2B5EF4-FFF2-40B4-BE49-F238E27FC236}">
                  <a16:creationId xmlns:a16="http://schemas.microsoft.com/office/drawing/2014/main" id="{FD0DDA2C-98A6-4638-86F7-6540924F058A}"/>
                </a:ext>
              </a:extLst>
            </p:cNvPr>
            <p:cNvSpPr/>
            <p:nvPr/>
          </p:nvSpPr>
          <p:spPr>
            <a:xfrm>
              <a:off x="2436205" y="5052312"/>
              <a:ext cx="1753507" cy="78288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22">
              <a:extLst>
                <a:ext uri="{FF2B5EF4-FFF2-40B4-BE49-F238E27FC236}">
                  <a16:creationId xmlns:a16="http://schemas.microsoft.com/office/drawing/2014/main" id="{E98E59EF-1C84-4763-947A-1D0E69C82C43}"/>
                </a:ext>
              </a:extLst>
            </p:cNvPr>
            <p:cNvGrpSpPr/>
            <p:nvPr/>
          </p:nvGrpSpPr>
          <p:grpSpPr>
            <a:xfrm rot="16200000">
              <a:off x="2341252" y="5123491"/>
              <a:ext cx="169980" cy="295275"/>
              <a:chOff x="8130357" y="5649155"/>
              <a:chExt cx="169980" cy="295275"/>
            </a:xfrm>
          </p:grpSpPr>
          <p:sp>
            <p:nvSpPr>
              <p:cNvPr id="115" name="Rectangle 95">
                <a:extLst>
                  <a:ext uri="{FF2B5EF4-FFF2-40B4-BE49-F238E27FC236}">
                    <a16:creationId xmlns:a16="http://schemas.microsoft.com/office/drawing/2014/main" id="{7054AB6B-E681-4175-BC4D-A3982A326F4F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96">
                <a:extLst>
                  <a:ext uri="{FF2B5EF4-FFF2-40B4-BE49-F238E27FC236}">
                    <a16:creationId xmlns:a16="http://schemas.microsoft.com/office/drawing/2014/main" id="{110A4DE4-6194-42D7-AC88-F9B0111DF090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00">
              <a:extLst>
                <a:ext uri="{FF2B5EF4-FFF2-40B4-BE49-F238E27FC236}">
                  <a16:creationId xmlns:a16="http://schemas.microsoft.com/office/drawing/2014/main" id="{32A1F121-E41B-402D-B84A-84ADC45E5FAD}"/>
                </a:ext>
              </a:extLst>
            </p:cNvPr>
            <p:cNvGrpSpPr/>
            <p:nvPr/>
          </p:nvGrpSpPr>
          <p:grpSpPr>
            <a:xfrm>
              <a:off x="2907977" y="4891138"/>
              <a:ext cx="169980" cy="295275"/>
              <a:chOff x="8130357" y="5649155"/>
              <a:chExt cx="169980" cy="295275"/>
            </a:xfrm>
          </p:grpSpPr>
          <p:sp>
            <p:nvSpPr>
              <p:cNvPr id="121" name="Rectangle 101">
                <a:extLst>
                  <a:ext uri="{FF2B5EF4-FFF2-40B4-BE49-F238E27FC236}">
                    <a16:creationId xmlns:a16="http://schemas.microsoft.com/office/drawing/2014/main" id="{3BAA9C96-93AB-4F90-946C-EB34FF7C7241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02">
                <a:extLst>
                  <a:ext uri="{FF2B5EF4-FFF2-40B4-BE49-F238E27FC236}">
                    <a16:creationId xmlns:a16="http://schemas.microsoft.com/office/drawing/2014/main" id="{5F677D4C-5BE1-4AC8-AD81-629B922F6B2B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03">
              <a:extLst>
                <a:ext uri="{FF2B5EF4-FFF2-40B4-BE49-F238E27FC236}">
                  <a16:creationId xmlns:a16="http://schemas.microsoft.com/office/drawing/2014/main" id="{F6B2F618-05CC-4BBA-B8FF-2C52527220DF}"/>
                </a:ext>
              </a:extLst>
            </p:cNvPr>
            <p:cNvGrpSpPr/>
            <p:nvPr/>
          </p:nvGrpSpPr>
          <p:grpSpPr>
            <a:xfrm rot="10800000">
              <a:off x="3793656" y="5704655"/>
              <a:ext cx="169980" cy="295275"/>
              <a:chOff x="8130357" y="5649155"/>
              <a:chExt cx="169980" cy="295275"/>
            </a:xfrm>
          </p:grpSpPr>
          <p:sp>
            <p:nvSpPr>
              <p:cNvPr id="141" name="Rectangle 104">
                <a:extLst>
                  <a:ext uri="{FF2B5EF4-FFF2-40B4-BE49-F238E27FC236}">
                    <a16:creationId xmlns:a16="http://schemas.microsoft.com/office/drawing/2014/main" id="{D9F82228-96DC-4D0F-B516-C9897CBF827C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105">
                <a:extLst>
                  <a:ext uri="{FF2B5EF4-FFF2-40B4-BE49-F238E27FC236}">
                    <a16:creationId xmlns:a16="http://schemas.microsoft.com/office/drawing/2014/main" id="{D3C5F431-BAA2-44D0-932D-D2AD7F479B22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17">
              <a:extLst>
                <a:ext uri="{FF2B5EF4-FFF2-40B4-BE49-F238E27FC236}">
                  <a16:creationId xmlns:a16="http://schemas.microsoft.com/office/drawing/2014/main" id="{C53AC653-0DA5-4F0D-B6D8-323A72F9A4B3}"/>
                </a:ext>
              </a:extLst>
            </p:cNvPr>
            <p:cNvGrpSpPr/>
            <p:nvPr/>
          </p:nvGrpSpPr>
          <p:grpSpPr>
            <a:xfrm>
              <a:off x="4435021" y="4886743"/>
              <a:ext cx="169980" cy="295275"/>
              <a:chOff x="8130357" y="5649155"/>
              <a:chExt cx="169980" cy="295275"/>
            </a:xfrm>
          </p:grpSpPr>
          <p:sp>
            <p:nvSpPr>
              <p:cNvPr id="144" name="Rectangle 118">
                <a:extLst>
                  <a:ext uri="{FF2B5EF4-FFF2-40B4-BE49-F238E27FC236}">
                    <a16:creationId xmlns:a16="http://schemas.microsoft.com/office/drawing/2014/main" id="{5ECE9A7B-94C7-4B3D-96DC-2036C7992472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Arrow Connector 119">
                <a:extLst>
                  <a:ext uri="{FF2B5EF4-FFF2-40B4-BE49-F238E27FC236}">
                    <a16:creationId xmlns:a16="http://schemas.microsoft.com/office/drawing/2014/main" id="{3FF505FC-10D1-4234-AF2E-6798B4E2DF86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34">
              <a:extLst>
                <a:ext uri="{FF2B5EF4-FFF2-40B4-BE49-F238E27FC236}">
                  <a16:creationId xmlns:a16="http://schemas.microsoft.com/office/drawing/2014/main" id="{F72E71CD-5DEF-4417-8360-AFD0B133EE76}"/>
                </a:ext>
              </a:extLst>
            </p:cNvPr>
            <p:cNvCxnSpPr/>
            <p:nvPr/>
          </p:nvCxnSpPr>
          <p:spPr>
            <a:xfrm>
              <a:off x="3703676" y="5051597"/>
              <a:ext cx="812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36">
              <a:extLst>
                <a:ext uri="{FF2B5EF4-FFF2-40B4-BE49-F238E27FC236}">
                  <a16:creationId xmlns:a16="http://schemas.microsoft.com/office/drawing/2014/main" id="{7517FA7B-3B42-4A94-9B08-C24DAFF20764}"/>
                </a:ext>
              </a:extLst>
            </p:cNvPr>
            <p:cNvGrpSpPr/>
            <p:nvPr/>
          </p:nvGrpSpPr>
          <p:grpSpPr>
            <a:xfrm>
              <a:off x="4585518" y="4752161"/>
              <a:ext cx="708660" cy="463885"/>
              <a:chOff x="2218803" y="2242400"/>
              <a:chExt cx="708660" cy="463885"/>
            </a:xfrm>
          </p:grpSpPr>
          <p:sp>
            <p:nvSpPr>
              <p:cNvPr id="148" name="Oval 123">
                <a:extLst>
                  <a:ext uri="{FF2B5EF4-FFF2-40B4-BE49-F238E27FC236}">
                    <a16:creationId xmlns:a16="http://schemas.microsoft.com/office/drawing/2014/main" id="{D1123875-71B2-4FF1-899E-714DE031AD0C}"/>
                  </a:ext>
                </a:extLst>
              </p:cNvPr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24">
                    <a:extLst>
                      <a:ext uri="{FF2B5EF4-FFF2-40B4-BE49-F238E27FC236}">
                        <a16:creationId xmlns:a16="http://schemas.microsoft.com/office/drawing/2014/main" id="{1E1476FB-3A91-4C76-81E2-7EF9097A17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0" name="Group 126">
              <a:extLst>
                <a:ext uri="{FF2B5EF4-FFF2-40B4-BE49-F238E27FC236}">
                  <a16:creationId xmlns:a16="http://schemas.microsoft.com/office/drawing/2014/main" id="{02B25B55-4213-4885-8D62-CA1FD4046D9D}"/>
                </a:ext>
              </a:extLst>
            </p:cNvPr>
            <p:cNvGrpSpPr/>
            <p:nvPr/>
          </p:nvGrpSpPr>
          <p:grpSpPr>
            <a:xfrm>
              <a:off x="2129871" y="4897068"/>
              <a:ext cx="169980" cy="295275"/>
              <a:chOff x="8130357" y="5649155"/>
              <a:chExt cx="169980" cy="295275"/>
            </a:xfrm>
          </p:grpSpPr>
          <p:sp>
            <p:nvSpPr>
              <p:cNvPr id="151" name="Rectangle 127">
                <a:extLst>
                  <a:ext uri="{FF2B5EF4-FFF2-40B4-BE49-F238E27FC236}">
                    <a16:creationId xmlns:a16="http://schemas.microsoft.com/office/drawing/2014/main" id="{F8DC4750-FF56-4EAF-88AF-568D35585EFE}"/>
                  </a:ext>
                </a:extLst>
              </p:cNvPr>
              <p:cNvSpPr/>
              <p:nvPr/>
            </p:nvSpPr>
            <p:spPr>
              <a:xfrm>
                <a:off x="8163695" y="5649155"/>
                <a:ext cx="136642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28">
                <a:extLst>
                  <a:ext uri="{FF2B5EF4-FFF2-40B4-BE49-F238E27FC236}">
                    <a16:creationId xmlns:a16="http://schemas.microsoft.com/office/drawing/2014/main" id="{C60C2DA9-D1FB-4E5C-98A5-4DCFA976998E}"/>
                  </a:ext>
                </a:extLst>
              </p:cNvPr>
              <p:cNvCxnSpPr/>
              <p:nvPr/>
            </p:nvCxnSpPr>
            <p:spPr>
              <a:xfrm>
                <a:off x="8130357" y="5809246"/>
                <a:ext cx="169980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Connector 129">
              <a:extLst>
                <a:ext uri="{FF2B5EF4-FFF2-40B4-BE49-F238E27FC236}">
                  <a16:creationId xmlns:a16="http://schemas.microsoft.com/office/drawing/2014/main" id="{3766FBCD-1D83-4B54-B59A-BAD7748CAD12}"/>
                </a:ext>
              </a:extLst>
            </p:cNvPr>
            <p:cNvCxnSpPr/>
            <p:nvPr/>
          </p:nvCxnSpPr>
          <p:spPr>
            <a:xfrm>
              <a:off x="717032" y="5064254"/>
              <a:ext cx="1446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70">
              <a:extLst>
                <a:ext uri="{FF2B5EF4-FFF2-40B4-BE49-F238E27FC236}">
                  <a16:creationId xmlns:a16="http://schemas.microsoft.com/office/drawing/2014/main" id="{8EBA56E2-9D06-4B5F-A7E1-C0698D1181D5}"/>
                </a:ext>
              </a:extLst>
            </p:cNvPr>
            <p:cNvGrpSpPr/>
            <p:nvPr/>
          </p:nvGrpSpPr>
          <p:grpSpPr>
            <a:xfrm>
              <a:off x="2249670" y="4795139"/>
              <a:ext cx="508049" cy="502766"/>
              <a:chOff x="5405939" y="591183"/>
              <a:chExt cx="254387" cy="251741"/>
            </a:xfrm>
          </p:grpSpPr>
          <p:sp>
            <p:nvSpPr>
              <p:cNvPr id="158" name="Oval 71">
                <a:extLst>
                  <a:ext uri="{FF2B5EF4-FFF2-40B4-BE49-F238E27FC236}">
                    <a16:creationId xmlns:a16="http://schemas.microsoft.com/office/drawing/2014/main" id="{09F4FE2F-2862-4C0F-A94C-16716CD4BB8F}"/>
                  </a:ext>
                </a:extLst>
              </p:cNvPr>
              <p:cNvSpPr/>
              <p:nvPr/>
            </p:nvSpPr>
            <p:spPr>
              <a:xfrm>
                <a:off x="5436595" y="660637"/>
                <a:ext cx="126180" cy="126179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TextBox 602">
                <a:extLst>
                  <a:ext uri="{FF2B5EF4-FFF2-40B4-BE49-F238E27FC236}">
                    <a16:creationId xmlns:a16="http://schemas.microsoft.com/office/drawing/2014/main" id="{AA39D9EC-8F9B-4233-ADD2-8C34C387C303}"/>
                  </a:ext>
                </a:extLst>
              </p:cNvPr>
              <p:cNvSpPr txBox="1"/>
              <p:nvPr/>
            </p:nvSpPr>
            <p:spPr>
              <a:xfrm>
                <a:off x="5405939" y="591183"/>
                <a:ext cx="254387" cy="25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  <p:grpSp>
          <p:nvGrpSpPr>
            <p:cNvPr id="162" name="Group 74">
              <a:extLst>
                <a:ext uri="{FF2B5EF4-FFF2-40B4-BE49-F238E27FC236}">
                  <a16:creationId xmlns:a16="http://schemas.microsoft.com/office/drawing/2014/main" id="{8BA3D43C-47CD-41C0-8BF8-2DFEEDEAB461}"/>
                </a:ext>
              </a:extLst>
            </p:cNvPr>
            <p:cNvGrpSpPr/>
            <p:nvPr/>
          </p:nvGrpSpPr>
          <p:grpSpPr>
            <a:xfrm>
              <a:off x="1352332" y="4669855"/>
              <a:ext cx="508049" cy="766360"/>
              <a:chOff x="4954570" y="513566"/>
              <a:chExt cx="254387" cy="383727"/>
            </a:xfrm>
          </p:grpSpPr>
          <p:sp>
            <p:nvSpPr>
              <p:cNvPr id="163" name="Rectangle 75">
                <a:extLst>
                  <a:ext uri="{FF2B5EF4-FFF2-40B4-BE49-F238E27FC236}">
                    <a16:creationId xmlns:a16="http://schemas.microsoft.com/office/drawing/2014/main" id="{FD037FE4-BF29-47DC-86C1-D375C4D56A11}"/>
                  </a:ext>
                </a:extLst>
              </p:cNvPr>
              <p:cNvSpPr/>
              <p:nvPr/>
            </p:nvSpPr>
            <p:spPr>
              <a:xfrm rot="10800000">
                <a:off x="4964895" y="513566"/>
                <a:ext cx="237908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600">
                    <a:extLst>
                      <a:ext uri="{FF2B5EF4-FFF2-40B4-BE49-F238E27FC236}">
                        <a16:creationId xmlns:a16="http://schemas.microsoft.com/office/drawing/2014/main" id="{2D377016-7854-44EE-AB96-041E51810A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6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570" y="607545"/>
                    <a:ext cx="254387" cy="16951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8" name="Group 12">
              <a:extLst>
                <a:ext uri="{FF2B5EF4-FFF2-40B4-BE49-F238E27FC236}">
                  <a16:creationId xmlns:a16="http://schemas.microsoft.com/office/drawing/2014/main" id="{DC744C5C-5FD1-403C-AAE1-0FA23C2AE393}"/>
                </a:ext>
              </a:extLst>
            </p:cNvPr>
            <p:cNvGrpSpPr/>
            <p:nvPr/>
          </p:nvGrpSpPr>
          <p:grpSpPr>
            <a:xfrm>
              <a:off x="588733" y="4804060"/>
              <a:ext cx="752778" cy="461665"/>
              <a:chOff x="790139" y="2433698"/>
              <a:chExt cx="752778" cy="461665"/>
            </a:xfrm>
          </p:grpSpPr>
          <p:sp>
            <p:nvSpPr>
              <p:cNvPr id="199" name="Oval 133">
                <a:extLst>
                  <a:ext uri="{FF2B5EF4-FFF2-40B4-BE49-F238E27FC236}">
                    <a16:creationId xmlns:a16="http://schemas.microsoft.com/office/drawing/2014/main" id="{F79D9943-8DD5-4212-9C8D-F27A3D7B52B3}"/>
                  </a:ext>
                </a:extLst>
              </p:cNvPr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134">
                    <a:extLst>
                      <a:ext uri="{FF2B5EF4-FFF2-40B4-BE49-F238E27FC236}">
                        <a16:creationId xmlns:a16="http://schemas.microsoft.com/office/drawing/2014/main" id="{4ED5256A-380D-4A3C-ACB4-3EB386CF246C}"/>
                      </a:ext>
                    </a:extLst>
                  </p:cNvPr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35" name="TextBox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448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3" name="Group 77">
              <a:extLst>
                <a:ext uri="{FF2B5EF4-FFF2-40B4-BE49-F238E27FC236}">
                  <a16:creationId xmlns:a16="http://schemas.microsoft.com/office/drawing/2014/main" id="{17AC68F6-0E64-4B10-8614-DB420D21C489}"/>
                </a:ext>
              </a:extLst>
            </p:cNvPr>
            <p:cNvGrpSpPr/>
            <p:nvPr/>
          </p:nvGrpSpPr>
          <p:grpSpPr>
            <a:xfrm>
              <a:off x="2550367" y="5470618"/>
              <a:ext cx="1499105" cy="686015"/>
              <a:chOff x="4854498" y="545485"/>
              <a:chExt cx="572239" cy="383727"/>
            </a:xfrm>
          </p:grpSpPr>
          <p:sp>
            <p:nvSpPr>
              <p:cNvPr id="204" name="Rectangle 78">
                <a:extLst>
                  <a:ext uri="{FF2B5EF4-FFF2-40B4-BE49-F238E27FC236}">
                    <a16:creationId xmlns:a16="http://schemas.microsoft.com/office/drawing/2014/main" id="{F09379B6-87A5-4BB0-9FFE-3D2464B3E025}"/>
                  </a:ext>
                </a:extLst>
              </p:cNvPr>
              <p:cNvSpPr/>
              <p:nvPr/>
            </p:nvSpPr>
            <p:spPr>
              <a:xfrm rot="10800000">
                <a:off x="4961720" y="545485"/>
                <a:ext cx="362656" cy="383727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867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598">
                    <a:extLst>
                      <a:ext uri="{FF2B5EF4-FFF2-40B4-BE49-F238E27FC236}">
                        <a16:creationId xmlns:a16="http://schemas.microsoft.com/office/drawing/2014/main" id="{BA3618CE-10AE-4C14-A2B6-23642844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6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6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498" y="636084"/>
                    <a:ext cx="572239" cy="19184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CCD92490-B158-47F1-B971-44163F14A919}"/>
                </a:ext>
              </a:extLst>
            </p:cNvPr>
            <p:cNvSpPr/>
            <p:nvPr/>
          </p:nvSpPr>
          <p:spPr>
            <a:xfrm>
              <a:off x="465405" y="4089116"/>
              <a:ext cx="69229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Neural proximal gradient descent (known model, learned prior)</a:t>
              </a:r>
              <a:endParaRPr 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3" name="Rectangle 78">
                  <a:extLst>
                    <a:ext uri="{FF2B5EF4-FFF2-40B4-BE49-F238E27FC236}">
                      <a16:creationId xmlns:a16="http://schemas.microsoft.com/office/drawing/2014/main" id="{AC7BFDD1-4A4E-4C9E-B51A-CDF0C36F8605}"/>
                    </a:ext>
                  </a:extLst>
                </p:cNvPr>
                <p:cNvSpPr/>
                <p:nvPr/>
              </p:nvSpPr>
              <p:spPr>
                <a:xfrm>
                  <a:off x="2664952" y="4721713"/>
                  <a:ext cx="1182001" cy="686015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(⋅)</m:t>
                        </m:r>
                      </m:oMath>
                    </m:oMathPara>
                  </a14:m>
                  <a:endPara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3" name="Rectangle 78">
                  <a:extLst>
                    <a:ext uri="{FF2B5EF4-FFF2-40B4-BE49-F238E27FC236}">
                      <a16:creationId xmlns:a16="http://schemas.microsoft.com/office/drawing/2014/main" id="{AC7BFDD1-4A4E-4C9E-B51A-CDF0C36F8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952" y="4721713"/>
                  <a:ext cx="1182001" cy="6860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772FA-CD53-4F4C-B4CE-9C8D3BF0BB82}"/>
              </a:ext>
            </a:extLst>
          </p:cNvPr>
          <p:cNvGrpSpPr/>
          <p:nvPr/>
        </p:nvGrpSpPr>
        <p:grpSpPr>
          <a:xfrm>
            <a:off x="4436073" y="1344613"/>
            <a:ext cx="7786861" cy="1738495"/>
            <a:chOff x="4394385" y="4494769"/>
            <a:chExt cx="7786861" cy="1738495"/>
          </a:xfrm>
        </p:grpSpPr>
        <p:sp>
          <p:nvSpPr>
            <p:cNvPr id="201" name="Right Arrow 67">
              <a:extLst>
                <a:ext uri="{FF2B5EF4-FFF2-40B4-BE49-F238E27FC236}">
                  <a16:creationId xmlns:a16="http://schemas.microsoft.com/office/drawing/2014/main" id="{2FBE3085-2A20-4C1D-932A-8F3DE3A2FCDA}"/>
                </a:ext>
              </a:extLst>
            </p:cNvPr>
            <p:cNvSpPr/>
            <p:nvPr/>
          </p:nvSpPr>
          <p:spPr>
            <a:xfrm>
              <a:off x="4586140" y="5417572"/>
              <a:ext cx="1666982" cy="46426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TextBox 73">
                  <a:extLst>
                    <a:ext uri="{FF2B5EF4-FFF2-40B4-BE49-F238E27FC236}">
                      <a16:creationId xmlns:a16="http://schemas.microsoft.com/office/drawing/2014/main" id="{A7632934-30B9-45C5-9166-74BA0570E36F}"/>
                    </a:ext>
                  </a:extLst>
                </p:cNvPr>
                <p:cNvSpPr txBox="1"/>
                <p:nvPr/>
              </p:nvSpPr>
              <p:spPr>
                <a:xfrm>
                  <a:off x="4394385" y="5870134"/>
                  <a:ext cx="29879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“Unfold”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1600" dirty="0"/>
                    <a:t> iterations</a:t>
                  </a:r>
                </a:p>
              </p:txBody>
            </p:sp>
          </mc:Choice>
          <mc:Fallback>
            <p:sp>
              <p:nvSpPr>
                <p:cNvPr id="202" name="TextBox 73">
                  <a:extLst>
                    <a:ext uri="{FF2B5EF4-FFF2-40B4-BE49-F238E27FC236}">
                      <a16:creationId xmlns:a16="http://schemas.microsoft.com/office/drawing/2014/main" id="{A7632934-30B9-45C5-9166-74BA0570E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4385" y="5870134"/>
                  <a:ext cx="2987969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2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" name="Straight Connector 84">
              <a:extLst>
                <a:ext uri="{FF2B5EF4-FFF2-40B4-BE49-F238E27FC236}">
                  <a16:creationId xmlns:a16="http://schemas.microsoft.com/office/drawing/2014/main" id="{EF7A23D9-11ED-4141-9C58-5EE2A4FB4F37}"/>
                </a:ext>
              </a:extLst>
            </p:cNvPr>
            <p:cNvCxnSpPr/>
            <p:nvPr/>
          </p:nvCxnSpPr>
          <p:spPr>
            <a:xfrm>
              <a:off x="6067379" y="5006204"/>
              <a:ext cx="3379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208" name="Elbow Connector 85">
              <a:extLst>
                <a:ext uri="{FF2B5EF4-FFF2-40B4-BE49-F238E27FC236}">
                  <a16:creationId xmlns:a16="http://schemas.microsoft.com/office/drawing/2014/main" id="{0A4DAC72-4892-4A4E-A2D6-8C7812F4D4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2891" y="5215022"/>
              <a:ext cx="606201" cy="203280"/>
            </a:xfrm>
            <a:prstGeom prst="bentConnector3">
              <a:avLst>
                <a:gd name="adj1" fmla="val 100209"/>
              </a:avLst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Rectangle 86">
                  <a:extLst>
                    <a:ext uri="{FF2B5EF4-FFF2-40B4-BE49-F238E27FC236}">
                      <a16:creationId xmlns:a16="http://schemas.microsoft.com/office/drawing/2014/main" id="{2BEF35B2-862D-47A2-9AEF-B82FEE1ABD74}"/>
                    </a:ext>
                  </a:extLst>
                </p:cNvPr>
                <p:cNvSpPr/>
                <p:nvPr/>
              </p:nvSpPr>
              <p:spPr>
                <a:xfrm rot="16200000">
                  <a:off x="6678047" y="4814486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9" name="Rectangle 86">
                  <a:extLst>
                    <a:ext uri="{FF2B5EF4-FFF2-40B4-BE49-F238E27FC236}">
                      <a16:creationId xmlns:a16="http://schemas.microsoft.com/office/drawing/2014/main" id="{2BEF35B2-862D-47A2-9AEF-B82FEE1AB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78047" y="4814486"/>
                  <a:ext cx="248695" cy="7663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" name="Straight Connector 88">
              <a:extLst>
                <a:ext uri="{FF2B5EF4-FFF2-40B4-BE49-F238E27FC236}">
                  <a16:creationId xmlns:a16="http://schemas.microsoft.com/office/drawing/2014/main" id="{50AE7FF6-532D-42BE-A762-C00C6342E4C9}"/>
                </a:ext>
              </a:extLst>
            </p:cNvPr>
            <p:cNvCxnSpPr/>
            <p:nvPr/>
          </p:nvCxnSpPr>
          <p:spPr>
            <a:xfrm>
              <a:off x="7412624" y="5619762"/>
              <a:ext cx="70860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1" name="Oval 89">
              <a:extLst>
                <a:ext uri="{FF2B5EF4-FFF2-40B4-BE49-F238E27FC236}">
                  <a16:creationId xmlns:a16="http://schemas.microsoft.com/office/drawing/2014/main" id="{C968A318-30F4-440D-B93E-366F0158B90D}"/>
                </a:ext>
              </a:extLst>
            </p:cNvPr>
            <p:cNvSpPr/>
            <p:nvPr/>
          </p:nvSpPr>
          <p:spPr>
            <a:xfrm>
              <a:off x="8125983" y="5533216"/>
              <a:ext cx="204495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12" name="TextBox 421">
              <a:extLst>
                <a:ext uri="{FF2B5EF4-FFF2-40B4-BE49-F238E27FC236}">
                  <a16:creationId xmlns:a16="http://schemas.microsoft.com/office/drawing/2014/main" id="{A1183018-648E-4781-A2AE-3C8E0F0B3C95}"/>
                </a:ext>
              </a:extLst>
            </p:cNvPr>
            <p:cNvSpPr txBox="1"/>
            <p:nvPr/>
          </p:nvSpPr>
          <p:spPr>
            <a:xfrm>
              <a:off x="8039288" y="5386707"/>
              <a:ext cx="508051" cy="50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213" name="Straight Connector 92">
              <a:extLst>
                <a:ext uri="{FF2B5EF4-FFF2-40B4-BE49-F238E27FC236}">
                  <a16:creationId xmlns:a16="http://schemas.microsoft.com/office/drawing/2014/main" id="{F668BE09-5D56-4945-BC80-9C3DD0EBC65D}"/>
                </a:ext>
              </a:extLst>
            </p:cNvPr>
            <p:cNvCxnSpPr/>
            <p:nvPr/>
          </p:nvCxnSpPr>
          <p:spPr>
            <a:xfrm>
              <a:off x="8228230" y="5003737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94">
                  <a:extLst>
                    <a:ext uri="{FF2B5EF4-FFF2-40B4-BE49-F238E27FC236}">
                      <a16:creationId xmlns:a16="http://schemas.microsoft.com/office/drawing/2014/main" id="{353C7513-0323-4C79-AC7C-AC735E20E54C}"/>
                    </a:ext>
                  </a:extLst>
                </p:cNvPr>
                <p:cNvSpPr/>
                <p:nvPr/>
              </p:nvSpPr>
              <p:spPr>
                <a:xfrm rot="10800000">
                  <a:off x="7485724" y="5093288"/>
                  <a:ext cx="313869" cy="99490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400" b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14" name="Rectangle 94">
                  <a:extLst>
                    <a:ext uri="{FF2B5EF4-FFF2-40B4-BE49-F238E27FC236}">
                      <a16:creationId xmlns:a16="http://schemas.microsoft.com/office/drawing/2014/main" id="{353C7513-0323-4C79-AC7C-AC735E20E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485724" y="5093288"/>
                  <a:ext cx="313869" cy="9949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Connector 97">
              <a:extLst>
                <a:ext uri="{FF2B5EF4-FFF2-40B4-BE49-F238E27FC236}">
                  <a16:creationId xmlns:a16="http://schemas.microsoft.com/office/drawing/2014/main" id="{688C4DFE-D394-4B0B-93A8-B1DB9418ED26}"/>
                </a:ext>
              </a:extLst>
            </p:cNvPr>
            <p:cNvCxnSpPr/>
            <p:nvPr/>
          </p:nvCxnSpPr>
          <p:spPr>
            <a:xfrm>
              <a:off x="8336820" y="5618480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Straight Connector 98">
              <a:extLst>
                <a:ext uri="{FF2B5EF4-FFF2-40B4-BE49-F238E27FC236}">
                  <a16:creationId xmlns:a16="http://schemas.microsoft.com/office/drawing/2014/main" id="{C3B5B50B-D1DE-4E4F-98C8-0E90FF1FA6A9}"/>
                </a:ext>
              </a:extLst>
            </p:cNvPr>
            <p:cNvCxnSpPr/>
            <p:nvPr/>
          </p:nvCxnSpPr>
          <p:spPr>
            <a:xfrm>
              <a:off x="8977486" y="5624180"/>
              <a:ext cx="57517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7" name="Oval 154">
              <a:extLst>
                <a:ext uri="{FF2B5EF4-FFF2-40B4-BE49-F238E27FC236}">
                  <a16:creationId xmlns:a16="http://schemas.microsoft.com/office/drawing/2014/main" id="{3049B76C-7761-4D83-8B7A-11F15731ED73}"/>
                </a:ext>
              </a:extLst>
            </p:cNvPr>
            <p:cNvSpPr/>
            <p:nvPr/>
          </p:nvSpPr>
          <p:spPr>
            <a:xfrm>
              <a:off x="10071293" y="5537633"/>
              <a:ext cx="204494" cy="1997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480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18" name="TextBox 604">
              <a:extLst>
                <a:ext uri="{FF2B5EF4-FFF2-40B4-BE49-F238E27FC236}">
                  <a16:creationId xmlns:a16="http://schemas.microsoft.com/office/drawing/2014/main" id="{44DFD452-718A-448D-B413-EA031DEF8B3F}"/>
                </a:ext>
              </a:extLst>
            </p:cNvPr>
            <p:cNvSpPr txBox="1"/>
            <p:nvPr/>
          </p:nvSpPr>
          <p:spPr>
            <a:xfrm>
              <a:off x="9984012" y="5383017"/>
              <a:ext cx="508047" cy="50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sz="2667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cxnSp>
          <p:nvCxnSpPr>
            <p:cNvPr id="219" name="Straight Connector 156">
              <a:extLst>
                <a:ext uri="{FF2B5EF4-FFF2-40B4-BE49-F238E27FC236}">
                  <a16:creationId xmlns:a16="http://schemas.microsoft.com/office/drawing/2014/main" id="{714AFCE6-FF62-4C25-91DB-A4F63CA38392}"/>
                </a:ext>
              </a:extLst>
            </p:cNvPr>
            <p:cNvCxnSpPr/>
            <p:nvPr/>
          </p:nvCxnSpPr>
          <p:spPr>
            <a:xfrm>
              <a:off x="10173539" y="5008154"/>
              <a:ext cx="0" cy="529479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Straight Connector 158">
              <a:extLst>
                <a:ext uri="{FF2B5EF4-FFF2-40B4-BE49-F238E27FC236}">
                  <a16:creationId xmlns:a16="http://schemas.microsoft.com/office/drawing/2014/main" id="{F70257EC-CD7D-4229-842F-9C5EB630F25E}"/>
                </a:ext>
              </a:extLst>
            </p:cNvPr>
            <p:cNvCxnSpPr/>
            <p:nvPr/>
          </p:nvCxnSpPr>
          <p:spPr>
            <a:xfrm>
              <a:off x="10282130" y="5634620"/>
              <a:ext cx="221923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Straight Connector 160">
              <a:extLst>
                <a:ext uri="{FF2B5EF4-FFF2-40B4-BE49-F238E27FC236}">
                  <a16:creationId xmlns:a16="http://schemas.microsoft.com/office/drawing/2014/main" id="{845AC18A-44EE-45C7-9B48-C5C920AD80CE}"/>
                </a:ext>
              </a:extLst>
            </p:cNvPr>
            <p:cNvCxnSpPr/>
            <p:nvPr/>
          </p:nvCxnSpPr>
          <p:spPr>
            <a:xfrm>
              <a:off x="10791052" y="5624179"/>
              <a:ext cx="708602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Straight Connector 109">
              <a:extLst>
                <a:ext uri="{FF2B5EF4-FFF2-40B4-BE49-F238E27FC236}">
                  <a16:creationId xmlns:a16="http://schemas.microsoft.com/office/drawing/2014/main" id="{22654F44-0B5D-480C-A843-68C939AF50F5}"/>
                </a:ext>
              </a:extLst>
            </p:cNvPr>
            <p:cNvCxnSpPr/>
            <p:nvPr/>
          </p:nvCxnSpPr>
          <p:spPr>
            <a:xfrm>
              <a:off x="9593296" y="5629638"/>
              <a:ext cx="45638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223" name="Straight Connector 110">
              <a:extLst>
                <a:ext uri="{FF2B5EF4-FFF2-40B4-BE49-F238E27FC236}">
                  <a16:creationId xmlns:a16="http://schemas.microsoft.com/office/drawing/2014/main" id="{5918A55F-B04D-4E9D-AF60-1F24DECDE9A1}"/>
                </a:ext>
              </a:extLst>
            </p:cNvPr>
            <p:cNvCxnSpPr/>
            <p:nvPr/>
          </p:nvCxnSpPr>
          <p:spPr>
            <a:xfrm>
              <a:off x="9897791" y="5011357"/>
              <a:ext cx="287589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lg" len="med"/>
            </a:ln>
            <a:effectLst/>
          </p:spPr>
        </p:cxnSp>
        <p:cxnSp>
          <p:nvCxnSpPr>
            <p:cNvPr id="224" name="Straight Connector 112">
              <a:extLst>
                <a:ext uri="{FF2B5EF4-FFF2-40B4-BE49-F238E27FC236}">
                  <a16:creationId xmlns:a16="http://schemas.microsoft.com/office/drawing/2014/main" id="{67AA5999-B71E-47B9-B7E3-464D413684B1}"/>
                </a:ext>
              </a:extLst>
            </p:cNvPr>
            <p:cNvCxnSpPr/>
            <p:nvPr/>
          </p:nvCxnSpPr>
          <p:spPr>
            <a:xfrm>
              <a:off x="9424260" y="5011357"/>
              <a:ext cx="51863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235" name="Group 187">
              <a:extLst>
                <a:ext uri="{FF2B5EF4-FFF2-40B4-BE49-F238E27FC236}">
                  <a16:creationId xmlns:a16="http://schemas.microsoft.com/office/drawing/2014/main" id="{CC396BE8-EAAD-4FB6-ABCC-B07CF37DBB50}"/>
                </a:ext>
              </a:extLst>
            </p:cNvPr>
            <p:cNvGrpSpPr/>
            <p:nvPr/>
          </p:nvGrpSpPr>
          <p:grpSpPr>
            <a:xfrm>
              <a:off x="5804682" y="4745322"/>
              <a:ext cx="752778" cy="461665"/>
              <a:chOff x="790139" y="2433698"/>
              <a:chExt cx="752778" cy="461665"/>
            </a:xfrm>
          </p:grpSpPr>
          <p:sp>
            <p:nvSpPr>
              <p:cNvPr id="239" name="Oval 188">
                <a:extLst>
                  <a:ext uri="{FF2B5EF4-FFF2-40B4-BE49-F238E27FC236}">
                    <a16:creationId xmlns:a16="http://schemas.microsoft.com/office/drawing/2014/main" id="{5217732E-AB48-4DD9-8504-A58D98A18070}"/>
                  </a:ext>
                </a:extLst>
              </p:cNvPr>
              <p:cNvSpPr/>
              <p:nvPr/>
            </p:nvSpPr>
            <p:spPr>
              <a:xfrm>
                <a:off x="790139" y="2481579"/>
                <a:ext cx="422549" cy="404004"/>
              </a:xfrm>
              <a:prstGeom prst="ellipse">
                <a:avLst/>
              </a:prstGeom>
              <a:solidFill>
                <a:srgbClr val="A9D5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189">
                    <a:extLst>
                      <a:ext uri="{FF2B5EF4-FFF2-40B4-BE49-F238E27FC236}">
                        <a16:creationId xmlns:a16="http://schemas.microsoft.com/office/drawing/2014/main" id="{5179A8E6-376D-476B-9457-B9B1AD92396C}"/>
                      </a:ext>
                    </a:extLst>
                  </p:cNvPr>
                  <p:cNvSpPr txBox="1"/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4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257" y="2433698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3448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6" name="Group 190">
              <a:extLst>
                <a:ext uri="{FF2B5EF4-FFF2-40B4-BE49-F238E27FC236}">
                  <a16:creationId xmlns:a16="http://schemas.microsoft.com/office/drawing/2014/main" id="{C6925492-507A-4DB6-8BDA-380D47164091}"/>
                </a:ext>
              </a:extLst>
            </p:cNvPr>
            <p:cNvGrpSpPr/>
            <p:nvPr/>
          </p:nvGrpSpPr>
          <p:grpSpPr>
            <a:xfrm>
              <a:off x="11472586" y="5365240"/>
              <a:ext cx="708660" cy="463885"/>
              <a:chOff x="2218803" y="2242400"/>
              <a:chExt cx="708660" cy="463885"/>
            </a:xfrm>
          </p:grpSpPr>
          <p:sp>
            <p:nvSpPr>
              <p:cNvPr id="237" name="Oval 191">
                <a:extLst>
                  <a:ext uri="{FF2B5EF4-FFF2-40B4-BE49-F238E27FC236}">
                    <a16:creationId xmlns:a16="http://schemas.microsoft.com/office/drawing/2014/main" id="{5175808B-BFDF-4B84-8DE5-33CBE1F02816}"/>
                  </a:ext>
                </a:extLst>
              </p:cNvPr>
              <p:cNvSpPr/>
              <p:nvPr/>
            </p:nvSpPr>
            <p:spPr>
              <a:xfrm>
                <a:off x="2244294" y="2302281"/>
                <a:ext cx="422549" cy="404004"/>
              </a:xfrm>
              <a:prstGeom prst="ellipse">
                <a:avLst/>
              </a:prstGeom>
              <a:solidFill>
                <a:srgbClr val="DBAC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192">
                    <a:extLst>
                      <a:ext uri="{FF2B5EF4-FFF2-40B4-BE49-F238E27FC236}">
                        <a16:creationId xmlns:a16="http://schemas.microsoft.com/office/drawing/2014/main" id="{0D8054DC-53AF-4A47-A5F0-41909F933D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a14:m>
                    <a:r>
                      <a:rPr lang="en-GB" sz="2400" i="1" dirty="0"/>
                      <a:t> </a:t>
                    </a:r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93" name="Text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803" y="2242400"/>
                    <a:ext cx="708660" cy="461665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0" name="Rectangle 195">
              <a:extLst>
                <a:ext uri="{FF2B5EF4-FFF2-40B4-BE49-F238E27FC236}">
                  <a16:creationId xmlns:a16="http://schemas.microsoft.com/office/drawing/2014/main" id="{84ABD0CF-5373-4AF4-904F-C2B0D8CA4630}"/>
                </a:ext>
              </a:extLst>
            </p:cNvPr>
            <p:cNvSpPr/>
            <p:nvPr/>
          </p:nvSpPr>
          <p:spPr>
            <a:xfrm>
              <a:off x="7846125" y="4873749"/>
              <a:ext cx="1790564" cy="135951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4" name="Rectangle 86">
                  <a:extLst>
                    <a:ext uri="{FF2B5EF4-FFF2-40B4-BE49-F238E27FC236}">
                      <a16:creationId xmlns:a16="http://schemas.microsoft.com/office/drawing/2014/main" id="{9B8D556E-9AA3-41F2-B8D5-C2F7E65E491F}"/>
                    </a:ext>
                  </a:extLst>
                </p:cNvPr>
                <p:cNvSpPr/>
                <p:nvPr/>
              </p:nvSpPr>
              <p:spPr>
                <a:xfrm rot="16200000">
                  <a:off x="8178738" y="4827386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4" name="Rectangle 86">
                  <a:extLst>
                    <a:ext uri="{FF2B5EF4-FFF2-40B4-BE49-F238E27FC236}">
                      <a16:creationId xmlns:a16="http://schemas.microsoft.com/office/drawing/2014/main" id="{9B8D556E-9AA3-41F2-B8D5-C2F7E65E49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178738" y="4827386"/>
                  <a:ext cx="248695" cy="76636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Rectangle 94">
                  <a:extLst>
                    <a:ext uri="{FF2B5EF4-FFF2-40B4-BE49-F238E27FC236}">
                      <a16:creationId xmlns:a16="http://schemas.microsoft.com/office/drawing/2014/main" id="{36CB1963-A7DE-4968-8B9F-FCD9C2ECA3B6}"/>
                    </a:ext>
                  </a:extLst>
                </p:cNvPr>
                <p:cNvSpPr/>
                <p:nvPr/>
              </p:nvSpPr>
              <p:spPr>
                <a:xfrm rot="10800000">
                  <a:off x="9059439" y="5135216"/>
                  <a:ext cx="334864" cy="99490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sz="14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400" b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</m:t>
                        </m:r>
                      </m:oMath>
                    </m:oMathPara>
                  </a14:m>
                  <a:endPara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5" name="Rectangle 94">
                  <a:extLst>
                    <a:ext uri="{FF2B5EF4-FFF2-40B4-BE49-F238E27FC236}">
                      <a16:creationId xmlns:a16="http://schemas.microsoft.com/office/drawing/2014/main" id="{36CB1963-A7DE-4968-8B9F-FCD9C2ECA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059439" y="5135216"/>
                  <a:ext cx="334864" cy="9949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Rectangle 86">
                  <a:extLst>
                    <a:ext uri="{FF2B5EF4-FFF2-40B4-BE49-F238E27FC236}">
                      <a16:creationId xmlns:a16="http://schemas.microsoft.com/office/drawing/2014/main" id="{2514D8C9-184D-4738-B67A-FC2FFA294A80}"/>
                    </a:ext>
                  </a:extLst>
                </p:cNvPr>
                <p:cNvSpPr/>
                <p:nvPr/>
              </p:nvSpPr>
              <p:spPr>
                <a:xfrm rot="16200000">
                  <a:off x="10056203" y="4817097"/>
                  <a:ext cx="248695" cy="766360"/>
                </a:xfrm>
                <a:prstGeom prst="rect">
                  <a:avLst/>
                </a:prstGeom>
                <a:solidFill>
                  <a:schemeClr val="bg2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vert="vert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400" b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4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8" name="Rectangle 86">
                  <a:extLst>
                    <a:ext uri="{FF2B5EF4-FFF2-40B4-BE49-F238E27FC236}">
                      <a16:creationId xmlns:a16="http://schemas.microsoft.com/office/drawing/2014/main" id="{2514D8C9-184D-4738-B67A-FC2FFA294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056203" y="4817097"/>
                  <a:ext cx="248695" cy="76636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991771F7-5F4B-4124-AD58-571129ED0972}"/>
                </a:ext>
              </a:extLst>
            </p:cNvPr>
            <p:cNvGrpSpPr/>
            <p:nvPr/>
          </p:nvGrpSpPr>
          <p:grpSpPr>
            <a:xfrm>
              <a:off x="6865446" y="5415702"/>
              <a:ext cx="651781" cy="416753"/>
              <a:chOff x="6569080" y="5949380"/>
              <a:chExt cx="651781" cy="416753"/>
            </a:xfrm>
          </p:grpSpPr>
          <p:sp>
            <p:nvSpPr>
              <p:cNvPr id="270" name="Rectangle 78">
                <a:extLst>
                  <a:ext uri="{FF2B5EF4-FFF2-40B4-BE49-F238E27FC236}">
                    <a16:creationId xmlns:a16="http://schemas.microsoft.com/office/drawing/2014/main" id="{F220E4FB-EAF7-4AD0-9C1A-7DEE85787243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Rechthoek 5">
                    <a:extLst>
                      <a:ext uri="{FF2B5EF4-FFF2-40B4-BE49-F238E27FC236}">
                        <a16:creationId xmlns:a16="http://schemas.microsoft.com/office/drawing/2014/main" id="{DD9D2A9C-0B5B-4BD6-9D3C-DA55B85B2374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6" name="Rechthoek 5">
                    <a:extLst>
                      <a:ext uri="{FF2B5EF4-FFF2-40B4-BE49-F238E27FC236}">
                        <a16:creationId xmlns:a16="http://schemas.microsoft.com/office/drawing/2014/main" id="{DD9D2A9C-0B5B-4BD6-9D3C-DA55B85B2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1" name="Groep 270">
              <a:extLst>
                <a:ext uri="{FF2B5EF4-FFF2-40B4-BE49-F238E27FC236}">
                  <a16:creationId xmlns:a16="http://schemas.microsoft.com/office/drawing/2014/main" id="{8D797E47-160D-4C44-8A23-62B9D1294479}"/>
                </a:ext>
              </a:extLst>
            </p:cNvPr>
            <p:cNvGrpSpPr/>
            <p:nvPr/>
          </p:nvGrpSpPr>
          <p:grpSpPr>
            <a:xfrm>
              <a:off x="8436246" y="5416344"/>
              <a:ext cx="651781" cy="416753"/>
              <a:chOff x="6569080" y="5949380"/>
              <a:chExt cx="651781" cy="416753"/>
            </a:xfrm>
          </p:grpSpPr>
          <p:sp>
            <p:nvSpPr>
              <p:cNvPr id="272" name="Rectangle 78">
                <a:extLst>
                  <a:ext uri="{FF2B5EF4-FFF2-40B4-BE49-F238E27FC236}">
                    <a16:creationId xmlns:a16="http://schemas.microsoft.com/office/drawing/2014/main" id="{19C192E5-1857-45B0-9CEC-5A5856214A19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C6BADBA6-78CD-427F-9830-962ADB939E61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C6BADBA6-78CD-427F-9830-962ADB939E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51781" cy="40722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4" name="Groep 273">
              <a:extLst>
                <a:ext uri="{FF2B5EF4-FFF2-40B4-BE49-F238E27FC236}">
                  <a16:creationId xmlns:a16="http://schemas.microsoft.com/office/drawing/2014/main" id="{12541D09-BEA7-494D-B954-00DC7D7E6F35}"/>
                </a:ext>
              </a:extLst>
            </p:cNvPr>
            <p:cNvGrpSpPr/>
            <p:nvPr/>
          </p:nvGrpSpPr>
          <p:grpSpPr>
            <a:xfrm>
              <a:off x="10367248" y="5401170"/>
              <a:ext cx="677172" cy="416753"/>
              <a:chOff x="6569080" y="5949380"/>
              <a:chExt cx="677172" cy="416753"/>
            </a:xfrm>
          </p:grpSpPr>
          <p:sp>
            <p:nvSpPr>
              <p:cNvPr id="275" name="Rectangle 78">
                <a:extLst>
                  <a:ext uri="{FF2B5EF4-FFF2-40B4-BE49-F238E27FC236}">
                    <a16:creationId xmlns:a16="http://schemas.microsoft.com/office/drawing/2014/main" id="{1D7E8F61-FEB0-42E9-A4CD-A272DC882117}"/>
                  </a:ext>
                </a:extLst>
              </p:cNvPr>
              <p:cNvSpPr/>
              <p:nvPr/>
            </p:nvSpPr>
            <p:spPr>
              <a:xfrm>
                <a:off x="6697996" y="5972543"/>
                <a:ext cx="409412" cy="393590"/>
              </a:xfrm>
              <a:prstGeom prst="rect">
                <a:avLst/>
              </a:prstGeom>
              <a:solidFill>
                <a:srgbClr val="E1F7D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19F023A1-89F3-403A-8A1C-BF7CEBD27419}"/>
                      </a:ext>
                    </a:extLst>
                  </p:cNvPr>
                  <p:cNvSpPr/>
                  <p:nvPr/>
                </p:nvSpPr>
                <p:spPr>
                  <a:xfrm>
                    <a:off x="6569080" y="5949380"/>
                    <a:ext cx="677172" cy="4072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19F023A1-89F3-403A-8A1C-BF7CEBD274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9080" y="5949380"/>
                    <a:ext cx="677172" cy="40722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7" name="TextBox 196">
              <a:extLst>
                <a:ext uri="{FF2B5EF4-FFF2-40B4-BE49-F238E27FC236}">
                  <a16:creationId xmlns:a16="http://schemas.microsoft.com/office/drawing/2014/main" id="{D757252F-320D-42F5-8A73-7017FA14E52A}"/>
                </a:ext>
              </a:extLst>
            </p:cNvPr>
            <p:cNvSpPr txBox="1"/>
            <p:nvPr/>
          </p:nvSpPr>
          <p:spPr>
            <a:xfrm>
              <a:off x="6718352" y="4494769"/>
              <a:ext cx="4906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Model-based layer (learned proximal mapping)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7EFD9C95-3E87-4FD9-8AC8-B4207BFDB664}"/>
              </a:ext>
            </a:extLst>
          </p:cNvPr>
          <p:cNvGrpSpPr/>
          <p:nvPr/>
        </p:nvGrpSpPr>
        <p:grpSpPr>
          <a:xfrm>
            <a:off x="522541" y="3469642"/>
            <a:ext cx="11304956" cy="3272659"/>
            <a:chOff x="522541" y="3469642"/>
            <a:chExt cx="11304956" cy="3272659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EBD532AF-B369-44EB-A9C8-44B657B35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4386" t="18387" r="39298" b="16708"/>
            <a:stretch/>
          </p:blipFill>
          <p:spPr>
            <a:xfrm>
              <a:off x="630421" y="4237314"/>
              <a:ext cx="1363012" cy="1369597"/>
            </a:xfrm>
            <a:prstGeom prst="rect">
              <a:avLst/>
            </a:prstGeom>
          </p:spPr>
        </p:pic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88F956AC-0874-4BB0-9C34-A46A6ABD74DD}"/>
                </a:ext>
              </a:extLst>
            </p:cNvPr>
            <p:cNvSpPr/>
            <p:nvPr/>
          </p:nvSpPr>
          <p:spPr>
            <a:xfrm>
              <a:off x="522541" y="3469642"/>
              <a:ext cx="91391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Example: </a:t>
              </a:r>
              <a:r>
                <a:rPr lang="en-US" sz="2000" dirty="0"/>
                <a:t>fast MRI reconstruction from known </a:t>
              </a:r>
              <a:r>
                <a:rPr lang="en-US" sz="2000" dirty="0" err="1"/>
                <a:t>undersampled</a:t>
              </a:r>
              <a:r>
                <a:rPr lang="en-US" sz="2000" dirty="0"/>
                <a:t>/compressed acquisitions</a:t>
              </a:r>
            </a:p>
          </p:txBody>
        </p: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9DB6C20F-EED4-4B09-9B68-D1EDBD3D095A}"/>
                </a:ext>
              </a:extLst>
            </p:cNvPr>
            <p:cNvSpPr txBox="1"/>
            <p:nvPr/>
          </p:nvSpPr>
          <p:spPr>
            <a:xfrm>
              <a:off x="818724" y="3852742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K-space</a:t>
              </a:r>
            </a:p>
          </p:txBody>
        </p:sp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48BBCFFA-6C19-4EF7-8547-156DAAC47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4386" t="18387" r="39298" b="16708"/>
            <a:stretch/>
          </p:blipFill>
          <p:spPr>
            <a:xfrm>
              <a:off x="2723857" y="4237314"/>
              <a:ext cx="1363012" cy="1369597"/>
            </a:xfrm>
            <a:prstGeom prst="rect">
              <a:avLst/>
            </a:prstGeom>
          </p:spPr>
        </p:pic>
        <p:sp>
          <p:nvSpPr>
            <p:cNvPr id="195" name="Tekstvak 194">
              <a:extLst>
                <a:ext uri="{FF2B5EF4-FFF2-40B4-BE49-F238E27FC236}">
                  <a16:creationId xmlns:a16="http://schemas.microsoft.com/office/drawing/2014/main" id="{5CFCB16B-F709-4467-BA47-76F780EB5D98}"/>
                </a:ext>
              </a:extLst>
            </p:cNvPr>
            <p:cNvSpPr txBox="1"/>
            <p:nvPr/>
          </p:nvSpPr>
          <p:spPr>
            <a:xfrm>
              <a:off x="2176313" y="3835110"/>
              <a:ext cx="2377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Undersampled</a:t>
              </a:r>
              <a:r>
                <a:rPr lang="en-US" b="1" dirty="0"/>
                <a:t> K-space</a:t>
              </a:r>
            </a:p>
          </p:txBody>
        </p:sp>
        <p:sp>
          <p:nvSpPr>
            <p:cNvPr id="206" name="Right Arrow 67">
              <a:extLst>
                <a:ext uri="{FF2B5EF4-FFF2-40B4-BE49-F238E27FC236}">
                  <a16:creationId xmlns:a16="http://schemas.microsoft.com/office/drawing/2014/main" id="{DF11704C-C797-4CDF-A675-5024DCDBD640}"/>
                </a:ext>
              </a:extLst>
            </p:cNvPr>
            <p:cNvSpPr/>
            <p:nvPr/>
          </p:nvSpPr>
          <p:spPr>
            <a:xfrm>
              <a:off x="2070040" y="4738433"/>
              <a:ext cx="588618" cy="3650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D330BB7-1C98-4877-AED2-61C9D73B62A1}"/>
                </a:ext>
              </a:extLst>
            </p:cNvPr>
            <p:cNvGrpSpPr/>
            <p:nvPr/>
          </p:nvGrpSpPr>
          <p:grpSpPr>
            <a:xfrm>
              <a:off x="3130629" y="4747045"/>
              <a:ext cx="614735" cy="378271"/>
              <a:chOff x="4699351" y="5103448"/>
              <a:chExt cx="614735" cy="378271"/>
            </a:xfrm>
          </p:grpSpPr>
          <p:sp>
            <p:nvSpPr>
              <p:cNvPr id="10" name="Ovaal 9">
                <a:extLst>
                  <a:ext uri="{FF2B5EF4-FFF2-40B4-BE49-F238E27FC236}">
                    <a16:creationId xmlns:a16="http://schemas.microsoft.com/office/drawing/2014/main" id="{CE25B901-D04C-4FD5-A266-E6E054EC00CC}"/>
                  </a:ext>
                </a:extLst>
              </p:cNvPr>
              <p:cNvSpPr/>
              <p:nvPr/>
            </p:nvSpPr>
            <p:spPr>
              <a:xfrm>
                <a:off x="4863971" y="5103448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al 224">
                <a:extLst>
                  <a:ext uri="{FF2B5EF4-FFF2-40B4-BE49-F238E27FC236}">
                    <a16:creationId xmlns:a16="http://schemas.microsoft.com/office/drawing/2014/main" id="{BF9F70CC-5D79-43AE-BCBD-207DC7A4C11D}"/>
                  </a:ext>
                </a:extLst>
              </p:cNvPr>
              <p:cNvSpPr/>
              <p:nvPr/>
            </p:nvSpPr>
            <p:spPr>
              <a:xfrm>
                <a:off x="5016371" y="5255848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al 225">
                <a:extLst>
                  <a:ext uri="{FF2B5EF4-FFF2-40B4-BE49-F238E27FC236}">
                    <a16:creationId xmlns:a16="http://schemas.microsoft.com/office/drawing/2014/main" id="{3CEA927C-0695-45DA-A647-EB64351C3AB0}"/>
                  </a:ext>
                </a:extLst>
              </p:cNvPr>
              <p:cNvSpPr/>
              <p:nvPr/>
            </p:nvSpPr>
            <p:spPr>
              <a:xfrm>
                <a:off x="4699351" y="5210129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D7D203ED-3026-4B6C-834A-9638DF457811}"/>
                  </a:ext>
                </a:extLst>
              </p:cNvPr>
              <p:cNvSpPr/>
              <p:nvPr/>
            </p:nvSpPr>
            <p:spPr>
              <a:xfrm>
                <a:off x="5070037" y="5110572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al 227">
                <a:extLst>
                  <a:ext uri="{FF2B5EF4-FFF2-40B4-BE49-F238E27FC236}">
                    <a16:creationId xmlns:a16="http://schemas.microsoft.com/office/drawing/2014/main" id="{51AAE958-7897-42D9-A89A-CA0C6CEA8C97}"/>
                  </a:ext>
                </a:extLst>
              </p:cNvPr>
              <p:cNvSpPr/>
              <p:nvPr/>
            </p:nvSpPr>
            <p:spPr>
              <a:xfrm>
                <a:off x="4834461" y="5270590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al 228">
                <a:extLst>
                  <a:ext uri="{FF2B5EF4-FFF2-40B4-BE49-F238E27FC236}">
                    <a16:creationId xmlns:a16="http://schemas.microsoft.com/office/drawing/2014/main" id="{0FD2A8C6-49BD-4703-BD72-CFE53925CDB9}"/>
                  </a:ext>
                </a:extLst>
              </p:cNvPr>
              <p:cNvSpPr/>
              <p:nvPr/>
            </p:nvSpPr>
            <p:spPr>
              <a:xfrm>
                <a:off x="4981536" y="5436000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al 229">
                <a:extLst>
                  <a:ext uri="{FF2B5EF4-FFF2-40B4-BE49-F238E27FC236}">
                    <a16:creationId xmlns:a16="http://schemas.microsoft.com/office/drawing/2014/main" id="{385114FE-E7C6-422D-ACCC-39F7C6CAE815}"/>
                  </a:ext>
                </a:extLst>
              </p:cNvPr>
              <p:cNvSpPr/>
              <p:nvPr/>
            </p:nvSpPr>
            <p:spPr>
              <a:xfrm>
                <a:off x="5200611" y="5373881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al 230">
                <a:extLst>
                  <a:ext uri="{FF2B5EF4-FFF2-40B4-BE49-F238E27FC236}">
                    <a16:creationId xmlns:a16="http://schemas.microsoft.com/office/drawing/2014/main" id="{3F3F4A39-AC22-47CB-9F20-748B45702893}"/>
                  </a:ext>
                </a:extLst>
              </p:cNvPr>
              <p:cNvSpPr/>
              <p:nvPr/>
            </p:nvSpPr>
            <p:spPr>
              <a:xfrm>
                <a:off x="5267286" y="5187269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0C748474-7C40-4F46-8733-3AF1C016B4A3}"/>
                  </a:ext>
                </a:extLst>
              </p:cNvPr>
              <p:cNvSpPr/>
              <p:nvPr/>
            </p:nvSpPr>
            <p:spPr>
              <a:xfrm>
                <a:off x="4722751" y="5401587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al 232">
                <a:extLst>
                  <a:ext uri="{FF2B5EF4-FFF2-40B4-BE49-F238E27FC236}">
                    <a16:creationId xmlns:a16="http://schemas.microsoft.com/office/drawing/2014/main" id="{B1675D62-3052-4F0A-8566-F0606C129763}"/>
                  </a:ext>
                </a:extLst>
              </p:cNvPr>
              <p:cNvSpPr/>
              <p:nvPr/>
            </p:nvSpPr>
            <p:spPr>
              <a:xfrm>
                <a:off x="4934736" y="5202532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al 233">
                <a:extLst>
                  <a:ext uri="{FF2B5EF4-FFF2-40B4-BE49-F238E27FC236}">
                    <a16:creationId xmlns:a16="http://schemas.microsoft.com/office/drawing/2014/main" id="{5505F0DB-9046-45B3-8E54-6DB54C34EAEB}"/>
                  </a:ext>
                </a:extLst>
              </p:cNvPr>
              <p:cNvSpPr/>
              <p:nvPr/>
            </p:nvSpPr>
            <p:spPr>
              <a:xfrm>
                <a:off x="4939029" y="5299605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68C692D5-8A1D-4A22-A252-513361335C36}"/>
                  </a:ext>
                </a:extLst>
              </p:cNvPr>
              <p:cNvSpPr/>
              <p:nvPr/>
            </p:nvSpPr>
            <p:spPr>
              <a:xfrm>
                <a:off x="5070037" y="5330625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al 241">
                <a:extLst>
                  <a:ext uri="{FF2B5EF4-FFF2-40B4-BE49-F238E27FC236}">
                    <a16:creationId xmlns:a16="http://schemas.microsoft.com/office/drawing/2014/main" id="{C9A80ABD-E5DD-4DDB-A09E-7DC085E74349}"/>
                  </a:ext>
                </a:extLst>
              </p:cNvPr>
              <p:cNvSpPr/>
              <p:nvPr/>
            </p:nvSpPr>
            <p:spPr>
              <a:xfrm>
                <a:off x="5122511" y="5197738"/>
                <a:ext cx="468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kstvak 17">
                  <a:extLst>
                    <a:ext uri="{FF2B5EF4-FFF2-40B4-BE49-F238E27FC236}">
                      <a16:creationId xmlns:a16="http://schemas.microsoft.com/office/drawing/2014/main" id="{DC4DA5D0-ECE8-4C81-9A1F-F0284C4CF454}"/>
                    </a:ext>
                  </a:extLst>
                </p:cNvPr>
                <p:cNvSpPr txBox="1"/>
                <p:nvPr/>
              </p:nvSpPr>
              <p:spPr>
                <a:xfrm>
                  <a:off x="2114360" y="5108339"/>
                  <a:ext cx="4587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𝚿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18" name="Tekstvak 17">
                  <a:extLst>
                    <a:ext uri="{FF2B5EF4-FFF2-40B4-BE49-F238E27FC236}">
                      <a16:creationId xmlns:a16="http://schemas.microsoft.com/office/drawing/2014/main" id="{DC4DA5D0-ECE8-4C81-9A1F-F0284C4CF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360" y="5108339"/>
                  <a:ext cx="458779" cy="4001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ep 242">
              <a:extLst>
                <a:ext uri="{FF2B5EF4-FFF2-40B4-BE49-F238E27FC236}">
                  <a16:creationId xmlns:a16="http://schemas.microsoft.com/office/drawing/2014/main" id="{F3E5AF0A-C519-427F-8AA4-23CA6A6B40D3}"/>
                </a:ext>
              </a:extLst>
            </p:cNvPr>
            <p:cNvGrpSpPr/>
            <p:nvPr/>
          </p:nvGrpSpPr>
          <p:grpSpPr>
            <a:xfrm>
              <a:off x="4640744" y="4373050"/>
              <a:ext cx="5432275" cy="1126379"/>
              <a:chOff x="6067379" y="5003737"/>
              <a:chExt cx="5432275" cy="1126379"/>
            </a:xfrm>
          </p:grpSpPr>
          <p:cxnSp>
            <p:nvCxnSpPr>
              <p:cNvPr id="246" name="Straight Connector 84">
                <a:extLst>
                  <a:ext uri="{FF2B5EF4-FFF2-40B4-BE49-F238E27FC236}">
                    <a16:creationId xmlns:a16="http://schemas.microsoft.com/office/drawing/2014/main" id="{384E05D0-6022-452C-8BA8-F8AACC603B87}"/>
                  </a:ext>
                </a:extLst>
              </p:cNvPr>
              <p:cNvCxnSpPr/>
              <p:nvPr/>
            </p:nvCxnSpPr>
            <p:spPr>
              <a:xfrm>
                <a:off x="6067379" y="5006204"/>
                <a:ext cx="3379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247" name="Elbow Connector 85">
                <a:extLst>
                  <a:ext uri="{FF2B5EF4-FFF2-40B4-BE49-F238E27FC236}">
                    <a16:creationId xmlns:a16="http://schemas.microsoft.com/office/drawing/2014/main" id="{2E7FB022-2621-436D-AF62-419B0180F5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592891" y="5215022"/>
                <a:ext cx="606201" cy="203280"/>
              </a:xfrm>
              <a:prstGeom prst="bentConnector3">
                <a:avLst>
                  <a:gd name="adj1" fmla="val 100209"/>
                </a:avLst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8" name="Rectangle 86">
                    <a:extLst>
                      <a:ext uri="{FF2B5EF4-FFF2-40B4-BE49-F238E27FC236}">
                        <a16:creationId xmlns:a16="http://schemas.microsoft.com/office/drawing/2014/main" id="{B6F9037B-352F-4388-9F36-8F2BE81924B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678047" y="4814486"/>
                    <a:ext cx="248695" cy="766360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48" name="Rectangle 86">
                    <a:extLst>
                      <a:ext uri="{FF2B5EF4-FFF2-40B4-BE49-F238E27FC236}">
                        <a16:creationId xmlns:a16="http://schemas.microsoft.com/office/drawing/2014/main" id="{B6F9037B-352F-4388-9F36-8F2BE81924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678047" y="4814486"/>
                    <a:ext cx="248695" cy="76636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9" name="Straight Connector 88">
                <a:extLst>
                  <a:ext uri="{FF2B5EF4-FFF2-40B4-BE49-F238E27FC236}">
                    <a16:creationId xmlns:a16="http://schemas.microsoft.com/office/drawing/2014/main" id="{B37DBEEF-86AD-42A0-9FC8-656FC86432A2}"/>
                  </a:ext>
                </a:extLst>
              </p:cNvPr>
              <p:cNvCxnSpPr/>
              <p:nvPr/>
            </p:nvCxnSpPr>
            <p:spPr>
              <a:xfrm>
                <a:off x="7412624" y="5619762"/>
                <a:ext cx="70860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50" name="Oval 89">
                <a:extLst>
                  <a:ext uri="{FF2B5EF4-FFF2-40B4-BE49-F238E27FC236}">
                    <a16:creationId xmlns:a16="http://schemas.microsoft.com/office/drawing/2014/main" id="{740C75B3-489B-41B1-9AFA-E4ADE1BC41C5}"/>
                  </a:ext>
                </a:extLst>
              </p:cNvPr>
              <p:cNvSpPr/>
              <p:nvPr/>
            </p:nvSpPr>
            <p:spPr>
              <a:xfrm>
                <a:off x="8125983" y="5533216"/>
                <a:ext cx="204495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51" name="TextBox 421">
                <a:extLst>
                  <a:ext uri="{FF2B5EF4-FFF2-40B4-BE49-F238E27FC236}">
                    <a16:creationId xmlns:a16="http://schemas.microsoft.com/office/drawing/2014/main" id="{46928C62-D1AC-42ED-AF4E-9B191A92F42C}"/>
                  </a:ext>
                </a:extLst>
              </p:cNvPr>
              <p:cNvSpPr txBox="1"/>
              <p:nvPr/>
            </p:nvSpPr>
            <p:spPr>
              <a:xfrm>
                <a:off x="8039288" y="5386707"/>
                <a:ext cx="508051" cy="50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252" name="Straight Connector 92">
                <a:extLst>
                  <a:ext uri="{FF2B5EF4-FFF2-40B4-BE49-F238E27FC236}">
                    <a16:creationId xmlns:a16="http://schemas.microsoft.com/office/drawing/2014/main" id="{BD25161A-F727-42C6-B4DA-0EBE0F2999FC}"/>
                  </a:ext>
                </a:extLst>
              </p:cNvPr>
              <p:cNvCxnSpPr/>
              <p:nvPr/>
            </p:nvCxnSpPr>
            <p:spPr>
              <a:xfrm>
                <a:off x="8228230" y="5003737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3" name="Rectangle 94">
                    <a:extLst>
                      <a:ext uri="{FF2B5EF4-FFF2-40B4-BE49-F238E27FC236}">
                        <a16:creationId xmlns:a16="http://schemas.microsoft.com/office/drawing/2014/main" id="{B69DA83B-BAE1-45DD-9BD1-85F1D138C7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85724" y="5093288"/>
                    <a:ext cx="313869" cy="994900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4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4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53" name="Rectangle 94">
                    <a:extLst>
                      <a:ext uri="{FF2B5EF4-FFF2-40B4-BE49-F238E27FC236}">
                        <a16:creationId xmlns:a16="http://schemas.microsoft.com/office/drawing/2014/main" id="{B69DA83B-BAE1-45DD-9BD1-85F1D138C7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7485724" y="5093288"/>
                    <a:ext cx="313869" cy="9949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4" name="Straight Connector 97">
                <a:extLst>
                  <a:ext uri="{FF2B5EF4-FFF2-40B4-BE49-F238E27FC236}">
                    <a16:creationId xmlns:a16="http://schemas.microsoft.com/office/drawing/2014/main" id="{871FD6FD-2111-425E-A5E0-7CA23E429C7F}"/>
                  </a:ext>
                </a:extLst>
              </p:cNvPr>
              <p:cNvCxnSpPr/>
              <p:nvPr/>
            </p:nvCxnSpPr>
            <p:spPr>
              <a:xfrm>
                <a:off x="8336820" y="5618480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5" name="Straight Connector 98">
                <a:extLst>
                  <a:ext uri="{FF2B5EF4-FFF2-40B4-BE49-F238E27FC236}">
                    <a16:creationId xmlns:a16="http://schemas.microsoft.com/office/drawing/2014/main" id="{1EDB5617-0C77-4077-9EB7-5FBB94EF2AE9}"/>
                  </a:ext>
                </a:extLst>
              </p:cNvPr>
              <p:cNvCxnSpPr/>
              <p:nvPr/>
            </p:nvCxnSpPr>
            <p:spPr>
              <a:xfrm>
                <a:off x="8977486" y="5624180"/>
                <a:ext cx="57517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56" name="Oval 154">
                <a:extLst>
                  <a:ext uri="{FF2B5EF4-FFF2-40B4-BE49-F238E27FC236}">
                    <a16:creationId xmlns:a16="http://schemas.microsoft.com/office/drawing/2014/main" id="{4BBFC9E8-84E1-4FEA-9235-A99D47A4E4F1}"/>
                  </a:ext>
                </a:extLst>
              </p:cNvPr>
              <p:cNvSpPr/>
              <p:nvPr/>
            </p:nvSpPr>
            <p:spPr>
              <a:xfrm>
                <a:off x="10071293" y="5537633"/>
                <a:ext cx="204494" cy="19974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4800" dirty="0">
                  <a:solidFill>
                    <a:sysClr val="window" lastClr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57" name="TextBox 604">
                <a:extLst>
                  <a:ext uri="{FF2B5EF4-FFF2-40B4-BE49-F238E27FC236}">
                    <a16:creationId xmlns:a16="http://schemas.microsoft.com/office/drawing/2014/main" id="{6B2463C5-7D26-41E3-A4B1-3C496359C16F}"/>
                  </a:ext>
                </a:extLst>
              </p:cNvPr>
              <p:cNvSpPr txBox="1"/>
              <p:nvPr/>
            </p:nvSpPr>
            <p:spPr>
              <a:xfrm>
                <a:off x="9984012" y="5383017"/>
                <a:ext cx="508047" cy="50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r>
                  <a:rPr lang="en-US" sz="2667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cxnSp>
            <p:nvCxnSpPr>
              <p:cNvPr id="258" name="Straight Connector 156">
                <a:extLst>
                  <a:ext uri="{FF2B5EF4-FFF2-40B4-BE49-F238E27FC236}">
                    <a16:creationId xmlns:a16="http://schemas.microsoft.com/office/drawing/2014/main" id="{7D6E207A-3E17-4822-9023-145736556940}"/>
                  </a:ext>
                </a:extLst>
              </p:cNvPr>
              <p:cNvCxnSpPr/>
              <p:nvPr/>
            </p:nvCxnSpPr>
            <p:spPr>
              <a:xfrm>
                <a:off x="10173539" y="5008154"/>
                <a:ext cx="0" cy="529479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9" name="Straight Connector 158">
                <a:extLst>
                  <a:ext uri="{FF2B5EF4-FFF2-40B4-BE49-F238E27FC236}">
                    <a16:creationId xmlns:a16="http://schemas.microsoft.com/office/drawing/2014/main" id="{A31623EC-4055-430F-BC77-EE710CD790F5}"/>
                  </a:ext>
                </a:extLst>
              </p:cNvPr>
              <p:cNvCxnSpPr/>
              <p:nvPr/>
            </p:nvCxnSpPr>
            <p:spPr>
              <a:xfrm>
                <a:off x="10282130" y="5634620"/>
                <a:ext cx="221923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1" name="Straight Connector 160">
                <a:extLst>
                  <a:ext uri="{FF2B5EF4-FFF2-40B4-BE49-F238E27FC236}">
                    <a16:creationId xmlns:a16="http://schemas.microsoft.com/office/drawing/2014/main" id="{2565AF51-C9A2-4E2D-9097-D2BEEFED5746}"/>
                  </a:ext>
                </a:extLst>
              </p:cNvPr>
              <p:cNvCxnSpPr/>
              <p:nvPr/>
            </p:nvCxnSpPr>
            <p:spPr>
              <a:xfrm>
                <a:off x="10791052" y="5624179"/>
                <a:ext cx="708602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6" name="Straight Connector 109">
                <a:extLst>
                  <a:ext uri="{FF2B5EF4-FFF2-40B4-BE49-F238E27FC236}">
                    <a16:creationId xmlns:a16="http://schemas.microsoft.com/office/drawing/2014/main" id="{1C97DD90-7749-4E69-849E-E0FEE84FE793}"/>
                  </a:ext>
                </a:extLst>
              </p:cNvPr>
              <p:cNvCxnSpPr/>
              <p:nvPr/>
            </p:nvCxnSpPr>
            <p:spPr>
              <a:xfrm>
                <a:off x="9593296" y="5629638"/>
                <a:ext cx="45638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67" name="Straight Connector 110">
                <a:extLst>
                  <a:ext uri="{FF2B5EF4-FFF2-40B4-BE49-F238E27FC236}">
                    <a16:creationId xmlns:a16="http://schemas.microsoft.com/office/drawing/2014/main" id="{DECBBB82-8D80-412A-B13A-C51A43646BD2}"/>
                  </a:ext>
                </a:extLst>
              </p:cNvPr>
              <p:cNvCxnSpPr/>
              <p:nvPr/>
            </p:nvCxnSpPr>
            <p:spPr>
              <a:xfrm>
                <a:off x="9897791" y="5011357"/>
                <a:ext cx="287589" cy="0"/>
              </a:xfrm>
              <a:prstGeom prst="line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278" name="Straight Connector 112">
                <a:extLst>
                  <a:ext uri="{FF2B5EF4-FFF2-40B4-BE49-F238E27FC236}">
                    <a16:creationId xmlns:a16="http://schemas.microsoft.com/office/drawing/2014/main" id="{9CD102B8-C3C3-470B-B9FB-55F04B8561AD}"/>
                  </a:ext>
                </a:extLst>
              </p:cNvPr>
              <p:cNvCxnSpPr/>
              <p:nvPr/>
            </p:nvCxnSpPr>
            <p:spPr>
              <a:xfrm>
                <a:off x="9424260" y="5011357"/>
                <a:ext cx="51863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2" name="Rectangle 86">
                    <a:extLst>
                      <a:ext uri="{FF2B5EF4-FFF2-40B4-BE49-F238E27FC236}">
                        <a16:creationId xmlns:a16="http://schemas.microsoft.com/office/drawing/2014/main" id="{9B70CCC6-5750-4324-AC3C-0243E375463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178738" y="4827386"/>
                    <a:ext cx="248695" cy="766360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400" b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82" name="Rectangle 86">
                    <a:extLst>
                      <a:ext uri="{FF2B5EF4-FFF2-40B4-BE49-F238E27FC236}">
                        <a16:creationId xmlns:a16="http://schemas.microsoft.com/office/drawing/2014/main" id="{9B70CCC6-5750-4324-AC3C-0243E37546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178738" y="4827386"/>
                    <a:ext cx="248695" cy="76636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3" name="Rectangle 94">
                    <a:extLst>
                      <a:ext uri="{FF2B5EF4-FFF2-40B4-BE49-F238E27FC236}">
                        <a16:creationId xmlns:a16="http://schemas.microsoft.com/office/drawing/2014/main" id="{71E8E053-47D3-42AB-B0A5-93FDCDDA5B3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059439" y="5135216"/>
                    <a:ext cx="334864" cy="994900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  <m:r>
                            <a:rPr lang="en-US" sz="14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GB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</m:t>
                          </m:r>
                        </m:oMath>
                      </m:oMathPara>
                    </a14:m>
                    <a:endParaRPr lang="en-US" sz="1400" b="1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83" name="Rectangle 94">
                    <a:extLst>
                      <a:ext uri="{FF2B5EF4-FFF2-40B4-BE49-F238E27FC236}">
                        <a16:creationId xmlns:a16="http://schemas.microsoft.com/office/drawing/2014/main" id="{71E8E053-47D3-42AB-B0A5-93FDCDDA5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9059439" y="5135216"/>
                    <a:ext cx="334864" cy="9949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4" name="Rectangle 86">
                    <a:extLst>
                      <a:ext uri="{FF2B5EF4-FFF2-40B4-BE49-F238E27FC236}">
                        <a16:creationId xmlns:a16="http://schemas.microsoft.com/office/drawing/2014/main" id="{AB9C57C5-BAB5-4580-82D8-EA278617F62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056203" y="4817097"/>
                    <a:ext cx="248695" cy="766360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vert="vert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17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1400" b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467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84" name="Rectangle 86">
                    <a:extLst>
                      <a:ext uri="{FF2B5EF4-FFF2-40B4-BE49-F238E27FC236}">
                        <a16:creationId xmlns:a16="http://schemas.microsoft.com/office/drawing/2014/main" id="{AB9C57C5-BAB5-4580-82D8-EA278617F6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056203" y="4817097"/>
                    <a:ext cx="248695" cy="76636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6" name="Groep 285">
                <a:extLst>
                  <a:ext uri="{FF2B5EF4-FFF2-40B4-BE49-F238E27FC236}">
                    <a16:creationId xmlns:a16="http://schemas.microsoft.com/office/drawing/2014/main" id="{0B67855C-2F18-453A-8CB3-A97615734660}"/>
                  </a:ext>
                </a:extLst>
              </p:cNvPr>
              <p:cNvGrpSpPr/>
              <p:nvPr/>
            </p:nvGrpSpPr>
            <p:grpSpPr>
              <a:xfrm>
                <a:off x="6865446" y="5415702"/>
                <a:ext cx="651781" cy="416753"/>
                <a:chOff x="6569080" y="5949380"/>
                <a:chExt cx="651781" cy="416753"/>
              </a:xfrm>
            </p:grpSpPr>
            <p:sp>
              <p:nvSpPr>
                <p:cNvPr id="294" name="Rectangle 78">
                  <a:extLst>
                    <a:ext uri="{FF2B5EF4-FFF2-40B4-BE49-F238E27FC236}">
                      <a16:creationId xmlns:a16="http://schemas.microsoft.com/office/drawing/2014/main" id="{B8E92A9B-A1E5-45E3-AFB5-2F3DFEFCBA50}"/>
                    </a:ext>
                  </a:extLst>
                </p:cNvPr>
                <p:cNvSpPr/>
                <p:nvPr/>
              </p:nvSpPr>
              <p:spPr>
                <a:xfrm>
                  <a:off x="6697996" y="5972543"/>
                  <a:ext cx="409412" cy="39359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hthoek 294">
                      <a:extLst>
                        <a:ext uri="{FF2B5EF4-FFF2-40B4-BE49-F238E27FC236}">
                          <a16:creationId xmlns:a16="http://schemas.microsoft.com/office/drawing/2014/main" id="{C6816D56-A0D1-4C1B-9D4D-B69C39051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9080" y="5949380"/>
                      <a:ext cx="651781" cy="40722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>
                <p:sp>
                  <p:nvSpPr>
                    <p:cNvPr id="295" name="Rechthoek 294">
                      <a:extLst>
                        <a:ext uri="{FF2B5EF4-FFF2-40B4-BE49-F238E27FC236}">
                          <a16:creationId xmlns:a16="http://schemas.microsoft.com/office/drawing/2014/main" id="{C6816D56-A0D1-4C1B-9D4D-B69C39051A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9080" y="5949380"/>
                      <a:ext cx="651781" cy="407227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7" name="Groep 286">
                <a:extLst>
                  <a:ext uri="{FF2B5EF4-FFF2-40B4-BE49-F238E27FC236}">
                    <a16:creationId xmlns:a16="http://schemas.microsoft.com/office/drawing/2014/main" id="{9B56A420-6F30-459B-8BC0-A52C42F8E258}"/>
                  </a:ext>
                </a:extLst>
              </p:cNvPr>
              <p:cNvGrpSpPr/>
              <p:nvPr/>
            </p:nvGrpSpPr>
            <p:grpSpPr>
              <a:xfrm>
                <a:off x="8436246" y="5416344"/>
                <a:ext cx="651781" cy="416753"/>
                <a:chOff x="6569080" y="5949380"/>
                <a:chExt cx="651781" cy="416753"/>
              </a:xfrm>
            </p:grpSpPr>
            <p:sp>
              <p:nvSpPr>
                <p:cNvPr id="292" name="Rectangle 78">
                  <a:extLst>
                    <a:ext uri="{FF2B5EF4-FFF2-40B4-BE49-F238E27FC236}">
                      <a16:creationId xmlns:a16="http://schemas.microsoft.com/office/drawing/2014/main" id="{29265EF0-0A6C-492C-B6E0-5EA37536E186}"/>
                    </a:ext>
                  </a:extLst>
                </p:cNvPr>
                <p:cNvSpPr/>
                <p:nvPr/>
              </p:nvSpPr>
              <p:spPr>
                <a:xfrm>
                  <a:off x="6697996" y="5972543"/>
                  <a:ext cx="409412" cy="39359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hthoek 292">
                      <a:extLst>
                        <a:ext uri="{FF2B5EF4-FFF2-40B4-BE49-F238E27FC236}">
                          <a16:creationId xmlns:a16="http://schemas.microsoft.com/office/drawing/2014/main" id="{5EC51F3F-AF29-461A-BB5B-ED724B064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9080" y="5949380"/>
                      <a:ext cx="651781" cy="40722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>
                <p:sp>
                  <p:nvSpPr>
                    <p:cNvPr id="293" name="Rechthoek 292">
                      <a:extLst>
                        <a:ext uri="{FF2B5EF4-FFF2-40B4-BE49-F238E27FC236}">
                          <a16:creationId xmlns:a16="http://schemas.microsoft.com/office/drawing/2014/main" id="{5EC51F3F-AF29-461A-BB5B-ED724B0646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9080" y="5949380"/>
                      <a:ext cx="651781" cy="407227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b="-14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8" name="Groep 287">
                <a:extLst>
                  <a:ext uri="{FF2B5EF4-FFF2-40B4-BE49-F238E27FC236}">
                    <a16:creationId xmlns:a16="http://schemas.microsoft.com/office/drawing/2014/main" id="{692100D7-31FF-485B-94BF-E25C038F3120}"/>
                  </a:ext>
                </a:extLst>
              </p:cNvPr>
              <p:cNvGrpSpPr/>
              <p:nvPr/>
            </p:nvGrpSpPr>
            <p:grpSpPr>
              <a:xfrm>
                <a:off x="10367248" y="5401170"/>
                <a:ext cx="677172" cy="416753"/>
                <a:chOff x="6569080" y="5949380"/>
                <a:chExt cx="677172" cy="416753"/>
              </a:xfrm>
            </p:grpSpPr>
            <p:sp>
              <p:nvSpPr>
                <p:cNvPr id="290" name="Rectangle 78">
                  <a:extLst>
                    <a:ext uri="{FF2B5EF4-FFF2-40B4-BE49-F238E27FC236}">
                      <a16:creationId xmlns:a16="http://schemas.microsoft.com/office/drawing/2014/main" id="{352B5C8B-C464-4D48-B261-4106E98EF745}"/>
                    </a:ext>
                  </a:extLst>
                </p:cNvPr>
                <p:cNvSpPr/>
                <p:nvPr/>
              </p:nvSpPr>
              <p:spPr>
                <a:xfrm>
                  <a:off x="6697996" y="5972543"/>
                  <a:ext cx="409412" cy="393590"/>
                </a:xfrm>
                <a:prstGeom prst="rect">
                  <a:avLst/>
                </a:prstGeom>
                <a:solidFill>
                  <a:srgbClr val="E1F7D0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1" name="Rechthoek 290">
                      <a:extLst>
                        <a:ext uri="{FF2B5EF4-FFF2-40B4-BE49-F238E27FC236}">
                          <a16:creationId xmlns:a16="http://schemas.microsoft.com/office/drawing/2014/main" id="{9ADCD39D-ABDC-4802-A486-05CDB0C47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9080" y="5949380"/>
                      <a:ext cx="677172" cy="40722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>
                <p:sp>
                  <p:nvSpPr>
                    <p:cNvPr id="291" name="Rechthoek 290">
                      <a:extLst>
                        <a:ext uri="{FF2B5EF4-FFF2-40B4-BE49-F238E27FC236}">
                          <a16:creationId xmlns:a16="http://schemas.microsoft.com/office/drawing/2014/main" id="{9ADCD39D-ABDC-4802-A486-05CDB0C47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9080" y="5949380"/>
                      <a:ext cx="677172" cy="407227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00" name="Right Arrow 67">
              <a:extLst>
                <a:ext uri="{FF2B5EF4-FFF2-40B4-BE49-F238E27FC236}">
                  <a16:creationId xmlns:a16="http://schemas.microsoft.com/office/drawing/2014/main" id="{DF0E99BF-A290-4CB1-93F8-ACC4FBB1633A}"/>
                </a:ext>
              </a:extLst>
            </p:cNvPr>
            <p:cNvSpPr/>
            <p:nvPr/>
          </p:nvSpPr>
          <p:spPr>
            <a:xfrm>
              <a:off x="4183154" y="4732531"/>
              <a:ext cx="588618" cy="3650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1" name="Picture 6">
              <a:extLst>
                <a:ext uri="{FF2B5EF4-FFF2-40B4-BE49-F238E27FC236}">
                  <a16:creationId xmlns:a16="http://schemas.microsoft.com/office/drawing/2014/main" id="{FD96905C-7D49-4FE9-B9A8-7B5B7437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394915" y="4295615"/>
              <a:ext cx="1214259" cy="1441922"/>
            </a:xfrm>
            <a:prstGeom prst="rect">
              <a:avLst/>
            </a:prstGeom>
          </p:spPr>
        </p:pic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0664FC8-C5AA-41F8-8547-DCF6909D89DA}"/>
                </a:ext>
              </a:extLst>
            </p:cNvPr>
            <p:cNvSpPr/>
            <p:nvPr/>
          </p:nvSpPr>
          <p:spPr>
            <a:xfrm>
              <a:off x="674539" y="6372969"/>
              <a:ext cx="33287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dirty="0"/>
                <a:t>[Huijben et al., </a:t>
              </a:r>
              <a:r>
                <a:rPr lang="nl-NL" i="1" dirty="0"/>
                <a:t>IEEE ICASSP</a:t>
              </a:r>
              <a:r>
                <a:rPr lang="nl-NL" dirty="0"/>
                <a:t>, 2020]</a:t>
              </a:r>
            </a:p>
          </p:txBody>
        </p:sp>
        <p:sp>
          <p:nvSpPr>
            <p:cNvPr id="302" name="Tekstvak 301">
              <a:extLst>
                <a:ext uri="{FF2B5EF4-FFF2-40B4-BE49-F238E27FC236}">
                  <a16:creationId xmlns:a16="http://schemas.microsoft.com/office/drawing/2014/main" id="{17B91058-AFD6-4961-86BD-4CF3B629B262}"/>
                </a:ext>
              </a:extLst>
            </p:cNvPr>
            <p:cNvSpPr txBox="1"/>
            <p:nvPr/>
          </p:nvSpPr>
          <p:spPr>
            <a:xfrm>
              <a:off x="5609489" y="3842024"/>
              <a:ext cx="3420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Neural proximal gradient network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3" name="Tekstvak 302">
                  <a:extLst>
                    <a:ext uri="{FF2B5EF4-FFF2-40B4-BE49-F238E27FC236}">
                      <a16:creationId xmlns:a16="http://schemas.microsoft.com/office/drawing/2014/main" id="{926A79B3-174C-49CC-92D9-EA68DC35400A}"/>
                    </a:ext>
                  </a:extLst>
                </p:cNvPr>
                <p:cNvSpPr txBox="1"/>
                <p:nvPr/>
              </p:nvSpPr>
              <p:spPr>
                <a:xfrm>
                  <a:off x="4443215" y="5466285"/>
                  <a:ext cx="113242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𝚿</m:t>
                        </m:r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03" name="Tekstvak 302">
                  <a:extLst>
                    <a:ext uri="{FF2B5EF4-FFF2-40B4-BE49-F238E27FC236}">
                      <a16:creationId xmlns:a16="http://schemas.microsoft.com/office/drawing/2014/main" id="{926A79B3-174C-49CC-92D9-EA68DC35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215" y="5466285"/>
                  <a:ext cx="1132421" cy="40011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5" name="Tekstvak 304">
              <a:extLst>
                <a:ext uri="{FF2B5EF4-FFF2-40B4-BE49-F238E27FC236}">
                  <a16:creationId xmlns:a16="http://schemas.microsoft.com/office/drawing/2014/main" id="{7F730E54-8B59-4FE2-9302-CC0422E3AD86}"/>
                </a:ext>
              </a:extLst>
            </p:cNvPr>
            <p:cNvSpPr txBox="1"/>
            <p:nvPr/>
          </p:nvSpPr>
          <p:spPr>
            <a:xfrm>
              <a:off x="10205643" y="3826434"/>
              <a:ext cx="1621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Reconstruction</a:t>
              </a: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4D015D05-4C4B-4D5C-B712-9B2433067563}"/>
                </a:ext>
              </a:extLst>
            </p:cNvPr>
            <p:cNvSpPr txBox="1"/>
            <p:nvPr/>
          </p:nvSpPr>
          <p:spPr>
            <a:xfrm>
              <a:off x="4042467" y="5813722"/>
              <a:ext cx="2082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(partial Fourier matrix)</a:t>
              </a:r>
            </a:p>
          </p:txBody>
        </p:sp>
        <p:sp>
          <p:nvSpPr>
            <p:cNvPr id="307" name="Tekstvak 306">
              <a:extLst>
                <a:ext uri="{FF2B5EF4-FFF2-40B4-BE49-F238E27FC236}">
                  <a16:creationId xmlns:a16="http://schemas.microsoft.com/office/drawing/2014/main" id="{834B8A60-4545-4674-A004-A1FC4CBE5751}"/>
                </a:ext>
              </a:extLst>
            </p:cNvPr>
            <p:cNvSpPr txBox="1"/>
            <p:nvPr/>
          </p:nvSpPr>
          <p:spPr>
            <a:xfrm>
              <a:off x="6601705" y="5794205"/>
              <a:ext cx="2364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Learn the MR image prior</a:t>
              </a:r>
            </a:p>
          </p:txBody>
        </p:sp>
        <p:sp>
          <p:nvSpPr>
            <p:cNvPr id="308" name="Freeform 219">
              <a:extLst>
                <a:ext uri="{FF2B5EF4-FFF2-40B4-BE49-F238E27FC236}">
                  <a16:creationId xmlns:a16="http://schemas.microsoft.com/office/drawing/2014/main" id="{4DDF54D3-5810-40E5-8014-4A2853C151D5}"/>
                </a:ext>
              </a:extLst>
            </p:cNvPr>
            <p:cNvSpPr/>
            <p:nvPr/>
          </p:nvSpPr>
          <p:spPr>
            <a:xfrm rot="6168799">
              <a:off x="6019638" y="5160353"/>
              <a:ext cx="451540" cy="925352"/>
            </a:xfrm>
            <a:custGeom>
              <a:avLst/>
              <a:gdLst>
                <a:gd name="connsiteX0" fmla="*/ 444500 w 444500"/>
                <a:gd name="connsiteY0" fmla="*/ 0 h 482600"/>
                <a:gd name="connsiteX1" fmla="*/ 330200 w 444500"/>
                <a:gd name="connsiteY1" fmla="*/ 304800 h 482600"/>
                <a:gd name="connsiteX2" fmla="*/ 0 w 444500"/>
                <a:gd name="connsiteY2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82600">
                  <a:moveTo>
                    <a:pt x="444500" y="0"/>
                  </a:moveTo>
                  <a:cubicBezTo>
                    <a:pt x="424391" y="112183"/>
                    <a:pt x="404283" y="224367"/>
                    <a:pt x="330200" y="304800"/>
                  </a:cubicBezTo>
                  <a:cubicBezTo>
                    <a:pt x="256117" y="385233"/>
                    <a:pt x="128058" y="433916"/>
                    <a:pt x="0" y="4826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0" name="Freeform 219">
              <a:extLst>
                <a:ext uri="{FF2B5EF4-FFF2-40B4-BE49-F238E27FC236}">
                  <a16:creationId xmlns:a16="http://schemas.microsoft.com/office/drawing/2014/main" id="{8E83BFE7-0CF5-4DBC-8EDC-D2EC8594DE0C}"/>
                </a:ext>
              </a:extLst>
            </p:cNvPr>
            <p:cNvSpPr/>
            <p:nvPr/>
          </p:nvSpPr>
          <p:spPr>
            <a:xfrm rot="9531084">
              <a:off x="4797090" y="4691871"/>
              <a:ext cx="521790" cy="674674"/>
            </a:xfrm>
            <a:custGeom>
              <a:avLst/>
              <a:gdLst>
                <a:gd name="connsiteX0" fmla="*/ 444500 w 444500"/>
                <a:gd name="connsiteY0" fmla="*/ 0 h 482600"/>
                <a:gd name="connsiteX1" fmla="*/ 330200 w 444500"/>
                <a:gd name="connsiteY1" fmla="*/ 304800 h 482600"/>
                <a:gd name="connsiteX2" fmla="*/ 0 w 444500"/>
                <a:gd name="connsiteY2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82600">
                  <a:moveTo>
                    <a:pt x="444500" y="0"/>
                  </a:moveTo>
                  <a:cubicBezTo>
                    <a:pt x="424391" y="112183"/>
                    <a:pt x="404283" y="224367"/>
                    <a:pt x="330200" y="304800"/>
                  </a:cubicBezTo>
                  <a:cubicBezTo>
                    <a:pt x="256117" y="385233"/>
                    <a:pt x="128058" y="433916"/>
                    <a:pt x="0" y="4826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1" name="Tekstvak 310">
              <a:extLst>
                <a:ext uri="{FF2B5EF4-FFF2-40B4-BE49-F238E27FC236}">
                  <a16:creationId xmlns:a16="http://schemas.microsoft.com/office/drawing/2014/main" id="{57D5D611-3E5D-4ABD-AE03-B031DB544B1A}"/>
                </a:ext>
              </a:extLst>
            </p:cNvPr>
            <p:cNvSpPr txBox="1"/>
            <p:nvPr/>
          </p:nvSpPr>
          <p:spPr>
            <a:xfrm>
              <a:off x="1659209" y="5833215"/>
              <a:ext cx="1669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(Sampling matrix)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Architectural</a:t>
            </a:r>
            <a:r>
              <a:rPr lang="nl-NL" dirty="0"/>
              <a:t> priors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1500" y="1866900"/>
            <a:ext cx="11087100" cy="3124200"/>
            <a:chOff x="666750" y="2057400"/>
            <a:chExt cx="11525250" cy="3124200"/>
          </a:xfrm>
        </p:grpSpPr>
        <p:sp>
          <p:nvSpPr>
            <p:cNvPr id="6" name="Rectangle 5"/>
            <p:cNvSpPr/>
            <p:nvPr/>
          </p:nvSpPr>
          <p:spPr>
            <a:xfrm>
              <a:off x="666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672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67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1500" y="5135480"/>
            <a:ext cx="339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(Group) convolutional neural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915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Recurrent neural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30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unfolding</a:t>
            </a:r>
          </a:p>
        </p:txBody>
      </p:sp>
      <p:pic>
        <p:nvPicPr>
          <p:cNvPr id="2050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" y="2199658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4"/>
          <a:stretch/>
        </p:blipFill>
        <p:spPr bwMode="auto">
          <a:xfrm>
            <a:off x="5271408" y="2199658"/>
            <a:ext cx="1695450" cy="23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Elbow Connector 51"/>
          <p:cNvCxnSpPr/>
          <p:nvPr/>
        </p:nvCxnSpPr>
        <p:spPr>
          <a:xfrm rot="5400000">
            <a:off x="10442084" y="3143589"/>
            <a:ext cx="589843" cy="508635"/>
          </a:xfrm>
          <a:prstGeom prst="bentConnector3">
            <a:avLst>
              <a:gd name="adj1" fmla="val 9998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Elbow Connector 52"/>
          <p:cNvCxnSpPr/>
          <p:nvPr/>
        </p:nvCxnSpPr>
        <p:spPr>
          <a:xfrm rot="10800000">
            <a:off x="9489007" y="3193222"/>
            <a:ext cx="409053" cy="493001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Straight Connector 53"/>
          <p:cNvCxnSpPr>
            <a:endCxn id="62" idx="1"/>
          </p:cNvCxnSpPr>
          <p:nvPr/>
        </p:nvCxnSpPr>
        <p:spPr>
          <a:xfrm flipV="1">
            <a:off x="9474738" y="3116042"/>
            <a:ext cx="50744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8367075" y="3119863"/>
            <a:ext cx="105499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10157490" y="2693614"/>
            <a:ext cx="0" cy="26961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18"/>
              <p:cNvSpPr txBox="1"/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38095" r="-2857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9325524" y="2917441"/>
            <a:ext cx="381037" cy="400111"/>
            <a:chOff x="5377258" y="575502"/>
            <a:chExt cx="254387" cy="267121"/>
          </a:xfrm>
        </p:grpSpPr>
        <p:sp>
          <p:nvSpPr>
            <p:cNvPr id="77" name="Oval 76"/>
            <p:cNvSpPr/>
            <p:nvPr/>
          </p:nvSpPr>
          <p:spPr>
            <a:xfrm>
              <a:off x="5436595" y="660637"/>
              <a:ext cx="102393" cy="1000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602"/>
            <p:cNvSpPr txBox="1"/>
            <p:nvPr/>
          </p:nvSpPr>
          <p:spPr>
            <a:xfrm>
              <a:off x="5377258" y="575502"/>
              <a:ext cx="254387" cy="26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10280942" y="3110351"/>
            <a:ext cx="112651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674564" y="2828235"/>
            <a:ext cx="381037" cy="574770"/>
            <a:chOff x="4954570" y="513566"/>
            <a:chExt cx="254387" cy="383727"/>
          </a:xfrm>
        </p:grpSpPr>
        <p:sp>
          <p:nvSpPr>
            <p:cNvPr id="75" name="Rectangle 74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600"/>
                <p:cNvSpPr txBox="1"/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5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9577853" y="3428807"/>
            <a:ext cx="1124329" cy="514511"/>
            <a:chOff x="4856922" y="545485"/>
            <a:chExt cx="572239" cy="383727"/>
          </a:xfrm>
        </p:grpSpPr>
        <p:sp>
          <p:nvSpPr>
            <p:cNvPr id="73" name="Rectangle 72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598"/>
                <p:cNvSpPr txBox="1"/>
                <p:nvPr/>
              </p:nvSpPr>
              <p:spPr>
                <a:xfrm>
                  <a:off x="4856922" y="607668"/>
                  <a:ext cx="572239" cy="206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𝐴</m:t>
                        </m:r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3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922" y="607668"/>
                  <a:ext cx="572239" cy="3034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ectangle 61"/>
          <p:cNvSpPr/>
          <p:nvPr/>
        </p:nvSpPr>
        <p:spPr>
          <a:xfrm>
            <a:off x="9982187" y="2961480"/>
            <a:ext cx="311245" cy="30912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980690" y="3017846"/>
            <a:ext cx="323538" cy="197875"/>
            <a:chOff x="6894583" y="2931319"/>
            <a:chExt cx="216000" cy="21042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003256" y="2933458"/>
              <a:ext cx="0" cy="20828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894583" y="3035217"/>
              <a:ext cx="2160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 flipH="1">
              <a:off x="7042057" y="2931319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>
            <a:xfrm flipH="1">
              <a:off x="6900661" y="3035217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531"/>
              <p:cNvSpPr txBox="1"/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5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/>
          <p:nvPr/>
        </p:nvCxnSpPr>
        <p:spPr>
          <a:xfrm>
            <a:off x="10992440" y="3263701"/>
            <a:ext cx="0" cy="292603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ysDot"/>
            <a:miter lim="800000"/>
          </a:ln>
          <a:effectLst/>
        </p:spPr>
      </p:cxnSp>
      <p:sp>
        <p:nvSpPr>
          <p:cNvPr id="67" name="Arc 66"/>
          <p:cNvSpPr/>
          <p:nvPr/>
        </p:nvSpPr>
        <p:spPr>
          <a:xfrm>
            <a:off x="9624633" y="3107678"/>
            <a:ext cx="1376568" cy="1360850"/>
          </a:xfrm>
          <a:prstGeom prst="arc">
            <a:avLst>
              <a:gd name="adj1" fmla="val 16200000"/>
              <a:gd name="adj2" fmla="val 10545316"/>
            </a:avLst>
          </a:prstGeom>
          <a:noFill/>
          <a:ln w="82550" cap="flat" cmpd="sng" algn="ctr">
            <a:solidFill>
              <a:srgbClr val="DBACEE"/>
            </a:solidFill>
            <a:prstDash val="solid"/>
            <a:miter lim="800000"/>
            <a:tailEnd type="stealth" w="med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532"/>
              <p:cNvSpPr txBox="1"/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4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4393" y="1194960"/>
            <a:ext cx="8713107" cy="4818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95992" y="1300098"/>
            <a:ext cx="1067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Not invariant to rotation! </a:t>
            </a:r>
            <a:r>
              <a:rPr lang="en-GB" sz="2400" dirty="0">
                <a:solidFill>
                  <a:schemeClr val="bg1"/>
                </a:solidFill>
              </a:rPr>
              <a:t>…data augmentation/spherical harmonics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17" y="2446429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70808" y="21207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85108" y="500370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1808" y="358423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kernel</a:t>
            </a:r>
            <a:endParaRPr lang="en-US" dirty="0"/>
          </a:p>
        </p:txBody>
      </p:sp>
      <p:pic>
        <p:nvPicPr>
          <p:cNvPr id="13" name="Harmonic Networks Deep Translation and Rotation Equivari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7343"/>
          <a:stretch>
            <a:fillRect/>
          </a:stretch>
        </p:blipFill>
        <p:spPr>
          <a:xfrm>
            <a:off x="520739" y="1991031"/>
            <a:ext cx="8650800" cy="402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0739" y="5573787"/>
            <a:ext cx="150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(Cohen,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Residual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pic>
        <p:nvPicPr>
          <p:cNvPr id="4" name="Picture 6" descr="https://miro.medium.com/max/2000/1*cuTSPlTq0a_327iTPJyD-Q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1" r="60817" b="5723"/>
          <a:stretch/>
        </p:blipFill>
        <p:spPr bwMode="auto">
          <a:xfrm>
            <a:off x="4477851" y="4131879"/>
            <a:ext cx="6167400" cy="16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miro.medium.com/max/2000/1*cuTSPlTq0a_327iTPJyD-Q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1" r="60817" b="5723"/>
          <a:stretch/>
        </p:blipFill>
        <p:spPr bwMode="auto">
          <a:xfrm flipH="1">
            <a:off x="832107" y="4135256"/>
            <a:ext cx="6167400" cy="16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Afbeeldingsresultaat voor resnet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r="20930"/>
          <a:stretch/>
        </p:blipFill>
        <p:spPr bwMode="auto">
          <a:xfrm>
            <a:off x="1238865" y="1279593"/>
            <a:ext cx="2595716" cy="2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40710" y="1666153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Residual connections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22843" y="3868570"/>
            <a:ext cx="689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Much more efficient training with faster convergence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958645" y="3170903"/>
            <a:ext cx="1047136" cy="50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8645" y="1152478"/>
            <a:ext cx="1047136" cy="50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952568" y="2050026"/>
            <a:ext cx="988142" cy="412955"/>
          </a:xfrm>
          <a:custGeom>
            <a:avLst/>
            <a:gdLst>
              <a:gd name="connsiteX0" fmla="*/ 0 w 988142"/>
              <a:gd name="connsiteY0" fmla="*/ 412955 h 412955"/>
              <a:gd name="connsiteX1" fmla="*/ 604684 w 988142"/>
              <a:gd name="connsiteY1" fmla="*/ 324464 h 412955"/>
              <a:gd name="connsiteX2" fmla="*/ 988142 w 988142"/>
              <a:gd name="connsiteY2" fmla="*/ 0 h 41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142" h="412955">
                <a:moveTo>
                  <a:pt x="0" y="412955"/>
                </a:moveTo>
                <a:cubicBezTo>
                  <a:pt x="219997" y="403122"/>
                  <a:pt x="439994" y="393290"/>
                  <a:pt x="604684" y="324464"/>
                </a:cubicBezTo>
                <a:cubicBezTo>
                  <a:pt x="769374" y="255638"/>
                  <a:pt x="878758" y="127819"/>
                  <a:pt x="988142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8900" y="1714500"/>
            <a:ext cx="1752600" cy="413318"/>
          </a:xfrm>
          <a:prstGeom prst="rect">
            <a:avLst/>
          </a:prstGeom>
          <a:solidFill>
            <a:srgbClr val="E1F7D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1419544" y="1745593"/>
            <a:ext cx="161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Weight layer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1372431" y="2502672"/>
            <a:ext cx="1752600" cy="413318"/>
          </a:xfrm>
          <a:prstGeom prst="rect">
            <a:avLst/>
          </a:prstGeom>
          <a:solidFill>
            <a:srgbClr val="E1F7D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1433075" y="2533765"/>
            <a:ext cx="161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Weight layer</a:t>
            </a:r>
            <a:endParaRPr lang="nl-NL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34361" y="3073079"/>
            <a:ext cx="354009" cy="392553"/>
            <a:chOff x="676259" y="3254850"/>
            <a:chExt cx="416333" cy="461666"/>
          </a:xfrm>
        </p:grpSpPr>
        <p:sp>
          <p:nvSpPr>
            <p:cNvPr id="18" name="Oval 17"/>
            <p:cNvSpPr/>
            <p:nvPr/>
          </p:nvSpPr>
          <p:spPr>
            <a:xfrm>
              <a:off x="744425" y="3366104"/>
              <a:ext cx="348167" cy="332887"/>
            </a:xfrm>
            <a:prstGeom prst="ellipse">
              <a:avLst/>
            </a:prstGeom>
            <a:solidFill>
              <a:srgbClr val="DBACE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76259" y="3254850"/>
                  <a:ext cx="368577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i="1" dirty="0"/>
                    <a:t> </a:t>
                  </a:r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59" y="3254850"/>
                  <a:ext cx="368577" cy="4616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61" r="-33333" b="-10769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35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Residual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38" y="1981791"/>
            <a:ext cx="3605770" cy="29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18" y="2174314"/>
            <a:ext cx="5332864" cy="28813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82626" y="1401320"/>
            <a:ext cx="388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Without residual connections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6200" y="1401320"/>
            <a:ext cx="388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With residual connections</a:t>
            </a:r>
            <a:endParaRPr lang="en-US" b="1" dirty="0"/>
          </a:p>
        </p:txBody>
      </p:sp>
      <p:sp>
        <p:nvSpPr>
          <p:cNvPr id="19" name="object 5"/>
          <p:cNvSpPr txBox="1"/>
          <p:nvPr/>
        </p:nvSpPr>
        <p:spPr>
          <a:xfrm>
            <a:off x="8715624" y="5956874"/>
            <a:ext cx="347637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>
              <a:lnSpc>
                <a:spcPts val="1200"/>
              </a:lnSpc>
            </a:pPr>
            <a:r>
              <a:rPr lang="en-GB" sz="1600" i="1" spc="15" dirty="0">
                <a:cs typeface="Tahoma"/>
              </a:rPr>
              <a:t>Source: Goldstein et al., </a:t>
            </a:r>
            <a:r>
              <a:rPr lang="en-GB" sz="1600" i="1" spc="15" dirty="0" err="1">
                <a:cs typeface="Tahoma"/>
              </a:rPr>
              <a:t>NeurIPS</a:t>
            </a:r>
            <a:r>
              <a:rPr lang="en-GB" sz="1600" i="1" spc="15" dirty="0">
                <a:cs typeface="Tahoma"/>
              </a:rPr>
              <a:t> 2018</a:t>
            </a:r>
            <a:endParaRPr sz="1600" i="1" dirty="0">
              <a:cs typeface="Taho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61381" y="1149561"/>
            <a:ext cx="1155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ResNet-56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71656" y="1149561"/>
            <a:ext cx="1155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ResNet-56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8811" y="5246115"/>
            <a:ext cx="102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Priors matter! Some neural architectures are easier to minimize than others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644899" y="2638563"/>
            <a:ext cx="388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Word of caution: loss surface under 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strong dimensionality reduction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Architectural</a:t>
            </a:r>
            <a:r>
              <a:rPr lang="nl-NL" dirty="0"/>
              <a:t> priors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1500" y="1866900"/>
            <a:ext cx="11087100" cy="3124200"/>
            <a:chOff x="666750" y="2057400"/>
            <a:chExt cx="11525250" cy="3124200"/>
          </a:xfrm>
        </p:grpSpPr>
        <p:sp>
          <p:nvSpPr>
            <p:cNvPr id="6" name="Rectangle 5"/>
            <p:cNvSpPr/>
            <p:nvPr/>
          </p:nvSpPr>
          <p:spPr>
            <a:xfrm>
              <a:off x="666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672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67750" y="2057400"/>
              <a:ext cx="352425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1500" y="5135480"/>
            <a:ext cx="339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(Group) convolutional neural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915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Recurrent neural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30" y="5135480"/>
            <a:ext cx="33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unfolding</a:t>
            </a:r>
          </a:p>
        </p:txBody>
      </p:sp>
      <p:pic>
        <p:nvPicPr>
          <p:cNvPr id="2050" name="Picture 2" descr="Afbeeldingsresultaat voor convolution illustr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" y="2199658"/>
            <a:ext cx="2305583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4"/>
          <a:stretch/>
        </p:blipFill>
        <p:spPr bwMode="auto">
          <a:xfrm>
            <a:off x="5271408" y="2199658"/>
            <a:ext cx="1695450" cy="23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Elbow Connector 51"/>
          <p:cNvCxnSpPr/>
          <p:nvPr/>
        </p:nvCxnSpPr>
        <p:spPr>
          <a:xfrm rot="5400000">
            <a:off x="10442084" y="3143589"/>
            <a:ext cx="589843" cy="508635"/>
          </a:xfrm>
          <a:prstGeom prst="bentConnector3">
            <a:avLst>
              <a:gd name="adj1" fmla="val 99989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Elbow Connector 52"/>
          <p:cNvCxnSpPr/>
          <p:nvPr/>
        </p:nvCxnSpPr>
        <p:spPr>
          <a:xfrm rot="10800000">
            <a:off x="9489007" y="3193222"/>
            <a:ext cx="409053" cy="493001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Straight Connector 53"/>
          <p:cNvCxnSpPr>
            <a:endCxn id="62" idx="1"/>
          </p:cNvCxnSpPr>
          <p:nvPr/>
        </p:nvCxnSpPr>
        <p:spPr>
          <a:xfrm flipV="1">
            <a:off x="9474738" y="3116042"/>
            <a:ext cx="50744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8367075" y="3119863"/>
            <a:ext cx="105499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10157490" y="2693614"/>
            <a:ext cx="0" cy="26961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tailEnd type="triangl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18"/>
              <p:cNvSpPr txBox="1"/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70" y="2632209"/>
                <a:ext cx="128240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38095" r="-2857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9325524" y="2917441"/>
            <a:ext cx="381037" cy="400111"/>
            <a:chOff x="5377258" y="575502"/>
            <a:chExt cx="254387" cy="267121"/>
          </a:xfrm>
        </p:grpSpPr>
        <p:sp>
          <p:nvSpPr>
            <p:cNvPr id="77" name="Oval 76"/>
            <p:cNvSpPr/>
            <p:nvPr/>
          </p:nvSpPr>
          <p:spPr>
            <a:xfrm>
              <a:off x="5436595" y="660637"/>
              <a:ext cx="102393" cy="1000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602"/>
            <p:cNvSpPr txBox="1"/>
            <p:nvPr/>
          </p:nvSpPr>
          <p:spPr>
            <a:xfrm>
              <a:off x="5377258" y="575502"/>
              <a:ext cx="254387" cy="26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10280942" y="3110351"/>
            <a:ext cx="112651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674564" y="2828235"/>
            <a:ext cx="381037" cy="574770"/>
            <a:chOff x="4954570" y="513566"/>
            <a:chExt cx="254387" cy="383727"/>
          </a:xfrm>
        </p:grpSpPr>
        <p:sp>
          <p:nvSpPr>
            <p:cNvPr id="75" name="Rectangle 74"/>
            <p:cNvSpPr/>
            <p:nvPr/>
          </p:nvSpPr>
          <p:spPr>
            <a:xfrm rot="10800000">
              <a:off x="4964895" y="513566"/>
              <a:ext cx="237908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600"/>
                <p:cNvSpPr txBox="1"/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5" name="TextBox 6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570" y="582111"/>
                  <a:ext cx="254387" cy="1849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9577853" y="3428807"/>
            <a:ext cx="1124329" cy="514511"/>
            <a:chOff x="4856922" y="545485"/>
            <a:chExt cx="572239" cy="383727"/>
          </a:xfrm>
        </p:grpSpPr>
        <p:sp>
          <p:nvSpPr>
            <p:cNvPr id="73" name="Rectangle 72"/>
            <p:cNvSpPr/>
            <p:nvPr/>
          </p:nvSpPr>
          <p:spPr>
            <a:xfrm rot="10800000">
              <a:off x="4961720" y="545485"/>
              <a:ext cx="362656" cy="383727"/>
            </a:xfrm>
            <a:prstGeom prst="rect">
              <a:avLst/>
            </a:prstGeom>
            <a:solidFill>
              <a:srgbClr val="E1F7D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598"/>
                <p:cNvSpPr txBox="1"/>
                <p:nvPr/>
              </p:nvSpPr>
              <p:spPr>
                <a:xfrm>
                  <a:off x="4856922" y="607668"/>
                  <a:ext cx="572239" cy="206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𝜇</m:t>
                        </m:r>
                        <m:sSup>
                          <m:sSup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𝐴</m:t>
                        </m:r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3" name="TextBox 5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922" y="607668"/>
                  <a:ext cx="572239" cy="3034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ectangle 61"/>
          <p:cNvSpPr/>
          <p:nvPr/>
        </p:nvSpPr>
        <p:spPr>
          <a:xfrm>
            <a:off x="9982187" y="2961480"/>
            <a:ext cx="311245" cy="30912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980690" y="3017846"/>
            <a:ext cx="323538" cy="197875"/>
            <a:chOff x="6894583" y="2931319"/>
            <a:chExt cx="216000" cy="21042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003256" y="2933458"/>
              <a:ext cx="0" cy="20828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894583" y="3035217"/>
              <a:ext cx="2160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 flipH="1">
              <a:off x="7042057" y="2931319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>
            <a:xfrm flipH="1">
              <a:off x="6900661" y="3035217"/>
              <a:ext cx="63599" cy="1038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531"/>
              <p:cNvSpPr txBox="1"/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5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551" y="2760537"/>
                <a:ext cx="497484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/>
          <p:nvPr/>
        </p:nvCxnSpPr>
        <p:spPr>
          <a:xfrm>
            <a:off x="10992440" y="3263701"/>
            <a:ext cx="0" cy="292603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ysDot"/>
            <a:miter lim="800000"/>
          </a:ln>
          <a:effectLst/>
        </p:spPr>
      </p:cxnSp>
      <p:sp>
        <p:nvSpPr>
          <p:cNvPr id="67" name="Arc 66"/>
          <p:cNvSpPr/>
          <p:nvPr/>
        </p:nvSpPr>
        <p:spPr>
          <a:xfrm>
            <a:off x="9624633" y="3107678"/>
            <a:ext cx="1376568" cy="1360850"/>
          </a:xfrm>
          <a:prstGeom prst="arc">
            <a:avLst>
              <a:gd name="adj1" fmla="val 16200000"/>
              <a:gd name="adj2" fmla="val 10545316"/>
            </a:avLst>
          </a:prstGeom>
          <a:noFill/>
          <a:ln w="82550" cap="flat" cmpd="sng" algn="ctr">
            <a:solidFill>
              <a:srgbClr val="DBACEE"/>
            </a:solidFill>
            <a:prstDash val="solid"/>
            <a:miter lim="800000"/>
            <a:tailEnd type="stealth" w="med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532"/>
              <p:cNvSpPr txBox="1"/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086" y="3610840"/>
                <a:ext cx="924792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7</a:t>
            </a:fld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7090" y="1726986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10185" y="1677945"/>
            <a:ext cx="3885438" cy="439007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3" y="2069377"/>
            <a:ext cx="10389507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80759" y="5192746"/>
            <a:ext cx="4967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 unrolled recurrent neural network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7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beeldingsresultaat voor recurrent neural networ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8" r="-507"/>
          <a:stretch/>
        </p:blipFill>
        <p:spPr bwMode="auto">
          <a:xfrm>
            <a:off x="10261600" y="2069377"/>
            <a:ext cx="1030514" cy="27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olah.github.io/posts/2015-08-Understanding-LSTMs/img/LSTM3-SimpleRN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0" t="-738" r="36929" b="-2220"/>
          <a:stretch/>
        </p:blipFill>
        <p:spPr bwMode="auto">
          <a:xfrm>
            <a:off x="2042484" y="896851"/>
            <a:ext cx="3889829" cy="50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313530" y="2389126"/>
            <a:ext cx="3860983" cy="2139331"/>
            <a:chOff x="5384800" y="2389126"/>
            <a:chExt cx="4789714" cy="2139331"/>
          </a:xfrm>
        </p:grpSpPr>
        <p:sp>
          <p:nvSpPr>
            <p:cNvPr id="9" name="Freeform 8"/>
            <p:cNvSpPr/>
            <p:nvPr/>
          </p:nvSpPr>
          <p:spPr>
            <a:xfrm>
              <a:off x="5384800" y="3689763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5384800" y="2389126"/>
              <a:ext cx="4789714" cy="838694"/>
            </a:xfrm>
            <a:custGeom>
              <a:avLst/>
              <a:gdLst>
                <a:gd name="connsiteX0" fmla="*/ 4789714 w 4789714"/>
                <a:gd name="connsiteY0" fmla="*/ 83951 h 838694"/>
                <a:gd name="connsiteX1" fmla="*/ 3207657 w 4789714"/>
                <a:gd name="connsiteY1" fmla="*/ 69437 h 838694"/>
                <a:gd name="connsiteX2" fmla="*/ 0 w 4789714"/>
                <a:gd name="connsiteY2" fmla="*/ 838694 h 8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714" h="838694">
                  <a:moveTo>
                    <a:pt x="4789714" y="83951"/>
                  </a:moveTo>
                  <a:cubicBezTo>
                    <a:pt x="4397828" y="13799"/>
                    <a:pt x="4005943" y="-56353"/>
                    <a:pt x="3207657" y="69437"/>
                  </a:cubicBezTo>
                  <a:cubicBezTo>
                    <a:pt x="2409371" y="195227"/>
                    <a:pt x="1204685" y="516960"/>
                    <a:pt x="0" y="838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13531" y="5807954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http://colah.github.io/posts/2015-08-Understanding-LSTMs/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0912" y="4824437"/>
                <a:ext cx="48622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Neural network layer with memory: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2" y="4824437"/>
                <a:ext cx="4862287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880" t="-5839"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 flipV="1">
            <a:off x="4526480" y="3483872"/>
            <a:ext cx="2537240" cy="1338787"/>
          </a:xfrm>
          <a:custGeom>
            <a:avLst/>
            <a:gdLst>
              <a:gd name="connsiteX0" fmla="*/ 0 w 988142"/>
              <a:gd name="connsiteY0" fmla="*/ 412955 h 412955"/>
              <a:gd name="connsiteX1" fmla="*/ 604684 w 988142"/>
              <a:gd name="connsiteY1" fmla="*/ 324464 h 412955"/>
              <a:gd name="connsiteX2" fmla="*/ 988142 w 988142"/>
              <a:gd name="connsiteY2" fmla="*/ 0 h 41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142" h="412955">
                <a:moveTo>
                  <a:pt x="0" y="412955"/>
                </a:moveTo>
                <a:cubicBezTo>
                  <a:pt x="219997" y="403122"/>
                  <a:pt x="439994" y="393290"/>
                  <a:pt x="604684" y="324464"/>
                </a:cubicBezTo>
                <a:cubicBezTo>
                  <a:pt x="769374" y="255638"/>
                  <a:pt x="878758" y="127819"/>
                  <a:pt x="988142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85436" y="4109110"/>
                <a:ext cx="6457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436" y="4109110"/>
                <a:ext cx="64575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71136" y="2318788"/>
                <a:ext cx="652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36" y="2318788"/>
                <a:ext cx="652871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74534" y="2660078"/>
            <a:ext cx="1280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Memory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5932313" y="959208"/>
            <a:ext cx="843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State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2444412" y="4729966"/>
            <a:ext cx="151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New input</a:t>
            </a:r>
            <a:endParaRPr lang="en-US" sz="24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D46C-0C19-4AFE-BD1C-202A7410CD08}" type="slidenum">
              <a:rPr lang="en-US" smtClean="0"/>
              <a:t>9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62554" y="2786797"/>
            <a:ext cx="7514492" cy="1218943"/>
            <a:chOff x="2262554" y="2786797"/>
            <a:chExt cx="7514492" cy="1218943"/>
          </a:xfrm>
        </p:grpSpPr>
        <p:sp>
          <p:nvSpPr>
            <p:cNvPr id="8" name="Freeform 7"/>
            <p:cNvSpPr/>
            <p:nvPr/>
          </p:nvSpPr>
          <p:spPr>
            <a:xfrm>
              <a:off x="2262554" y="2786797"/>
              <a:ext cx="3329354" cy="1218943"/>
            </a:xfrm>
            <a:custGeom>
              <a:avLst/>
              <a:gdLst>
                <a:gd name="connsiteX0" fmla="*/ 3329354 w 3329354"/>
                <a:gd name="connsiteY0" fmla="*/ 378434 h 1218943"/>
                <a:gd name="connsiteX1" fmla="*/ 2180492 w 3329354"/>
                <a:gd name="connsiteY1" fmla="*/ 378434 h 1218943"/>
                <a:gd name="connsiteX2" fmla="*/ 1992923 w 3329354"/>
                <a:gd name="connsiteY2" fmla="*/ 1175603 h 1218943"/>
                <a:gd name="connsiteX3" fmla="*/ 1148862 w 3329354"/>
                <a:gd name="connsiteY3" fmla="*/ 1011480 h 1218943"/>
                <a:gd name="connsiteX4" fmla="*/ 914400 w 3329354"/>
                <a:gd name="connsiteY4" fmla="*/ 155695 h 1218943"/>
                <a:gd name="connsiteX5" fmla="*/ 0 w 3329354"/>
                <a:gd name="connsiteY5" fmla="*/ 3295 h 12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9354" h="1218943">
                  <a:moveTo>
                    <a:pt x="3329354" y="378434"/>
                  </a:moveTo>
                  <a:cubicBezTo>
                    <a:pt x="2866292" y="312003"/>
                    <a:pt x="2403230" y="245572"/>
                    <a:pt x="2180492" y="378434"/>
                  </a:cubicBezTo>
                  <a:cubicBezTo>
                    <a:pt x="1957753" y="511296"/>
                    <a:pt x="2164861" y="1070095"/>
                    <a:pt x="1992923" y="1175603"/>
                  </a:cubicBezTo>
                  <a:cubicBezTo>
                    <a:pt x="1820985" y="1281111"/>
                    <a:pt x="1328616" y="1181465"/>
                    <a:pt x="1148862" y="1011480"/>
                  </a:cubicBezTo>
                  <a:cubicBezTo>
                    <a:pt x="969108" y="841495"/>
                    <a:pt x="1105877" y="323726"/>
                    <a:pt x="914400" y="155695"/>
                  </a:cubicBezTo>
                  <a:cubicBezTo>
                    <a:pt x="722923" y="-12336"/>
                    <a:pt x="361461" y="-4521"/>
                    <a:pt x="0" y="3295"/>
                  </a:cubicBezTo>
                </a:path>
              </a:pathLst>
            </a:custGeom>
            <a:noFill/>
            <a:ln w="5715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83417" y="3157482"/>
              <a:ext cx="44936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Long sequences: vanishing gradients…</a:t>
              </a:r>
            </a:p>
            <a:p>
              <a:r>
                <a:rPr lang="en-US" sz="2000" i="1" dirty="0"/>
                <a:t>              (no long-term memory)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042484" y="985019"/>
            <a:ext cx="2762805" cy="1200658"/>
            <a:chOff x="2042484" y="985019"/>
            <a:chExt cx="2762805" cy="1200658"/>
          </a:xfrm>
        </p:grpSpPr>
        <p:grpSp>
          <p:nvGrpSpPr>
            <p:cNvPr id="28" name="Group 27"/>
            <p:cNvGrpSpPr/>
            <p:nvPr/>
          </p:nvGrpSpPr>
          <p:grpSpPr>
            <a:xfrm>
              <a:off x="2042484" y="985019"/>
              <a:ext cx="2762805" cy="1200658"/>
              <a:chOff x="3001235" y="1344613"/>
              <a:chExt cx="1666499" cy="724226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3083169" y="1383323"/>
                <a:ext cx="1535723" cy="658365"/>
              </a:xfrm>
              <a:custGeom>
                <a:avLst/>
                <a:gdLst>
                  <a:gd name="connsiteX0" fmla="*/ 0 w 1535723"/>
                  <a:gd name="connsiteY0" fmla="*/ 515815 h 515815"/>
                  <a:gd name="connsiteX1" fmla="*/ 574431 w 1535723"/>
                  <a:gd name="connsiteY1" fmla="*/ 410308 h 515815"/>
                  <a:gd name="connsiteX2" fmla="*/ 914400 w 1535723"/>
                  <a:gd name="connsiteY2" fmla="*/ 105508 h 515815"/>
                  <a:gd name="connsiteX3" fmla="*/ 1535723 w 1535723"/>
                  <a:gd name="connsiteY3" fmla="*/ 0 h 51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723" h="515815">
                    <a:moveTo>
                      <a:pt x="0" y="515815"/>
                    </a:moveTo>
                    <a:cubicBezTo>
                      <a:pt x="211015" y="497253"/>
                      <a:pt x="422031" y="478692"/>
                      <a:pt x="574431" y="410308"/>
                    </a:cubicBezTo>
                    <a:cubicBezTo>
                      <a:pt x="726831" y="341923"/>
                      <a:pt x="754185" y="173893"/>
                      <a:pt x="914400" y="105508"/>
                    </a:cubicBezTo>
                    <a:cubicBezTo>
                      <a:pt x="1074615" y="37123"/>
                      <a:pt x="1305169" y="18561"/>
                      <a:pt x="1535723" y="0"/>
                    </a:cubicBezTo>
                  </a:path>
                </a:pathLst>
              </a:custGeom>
              <a:noFill/>
              <a:ln w="57150">
                <a:gradFill>
                  <a:gsLst>
                    <a:gs pos="56980">
                      <a:schemeClr val="tx1"/>
                    </a:gs>
                    <a:gs pos="0">
                      <a:srgbClr val="A9D5F6"/>
                    </a:gs>
                    <a:gs pos="25000">
                      <a:srgbClr val="222A31"/>
                    </a:gs>
                    <a:gs pos="79000">
                      <a:srgbClr val="35434D"/>
                    </a:gs>
                    <a:gs pos="100000">
                      <a:srgbClr val="A9D5F6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821723" y="1344613"/>
                <a:ext cx="0" cy="724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3001235" y="1687696"/>
                <a:ext cx="166649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691562" y="1066184"/>
                  <a:ext cx="6831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1562" y="1066184"/>
                  <a:ext cx="68319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92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5.4669"/>
  <p:tag name="ORIGINALWIDTH" val="2314.211"/>
  <p:tag name="OUTPUTDPI" val="1200"/>
  <p:tag name="LATEXADDIN" val="\documentclass{article}&#10;\usepackage{amsmath}&#10;\usepackage{color}&#10;\pagestyle{empty}&#10;\begin{document}&#10;&#10;&#10;$$\color{white} \;\underset{\bf L,S}{\min}\; \frac{1}{2}||{\bf D-L-S}||_F^2+\lambda_1||{\bf L}||_\ast+\lambda_2||{\bf S}||_{1,2}\quad$$&#10;&#10;\end{document}"/>
  <p:tag name="IGUANATEXSIZE" val="100"/>
  <p:tag name="IGUANATEXCURSOR" val="117"/>
  <p:tag name="TRANSPARENCY" val="True"/>
  <p:tag name="FILENAME" val=""/>
  <p:tag name="INPUTTYPE" val="0"/>
  <p:tag name="LATEXENGINEID" val="0"/>
  <p:tag name="TEMPFOLDER" val="d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91.976"/>
  <p:tag name="OUTPUTDPI" val="1200"/>
  <p:tag name="LATEXADDIN" val="\documentclass{article}&#10;\usepackage{amsmath}&#10;\usepackage{color}&#10;\pagestyle{empty}&#10;\begin{document}&#10;&#10;&#10;$${\bf W}_2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2.7259"/>
  <p:tag name="OUTPUTDPI" val="1200"/>
  <p:tag name="LATEXADDIN" val="\documentclass{article}&#10;\usepackage{amsmath}&#10;\usepackage{color}&#10;\pagestyle{empty}&#10;\begin{document}&#10;&#10;&#10;$${\bf W}_3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94.2258"/>
  <p:tag name="OUTPUTDPI" val="1200"/>
  <p:tag name="LATEXADDIN" val="\documentclass{article}&#10;\usepackage{amsmath}&#10;\usepackage{color}&#10;\pagestyle{empty}&#10;\begin{document}&#10;&#10;&#10;$${\bf W}_4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9861"/>
  <p:tag name="OUTPUTDPI" val="1200"/>
  <p:tag name="LATEXADDIN" val="\documentclass{article}&#10;\usepackage{amsmath}&#10;\usepackage{color}&#10;\pagestyle{empty}&#10;\begin{document}&#10;&#10;&#10;$$\lambda_2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usepackage{color}&#10;\pagestyle{empty}&#10;\begin{document}&#10;&#10;&#10;$${\bf D}$$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d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07.9865"/>
  <p:tag name="OUTPUTDPI" val="1200"/>
  <p:tag name="LATEXADDIN" val="\documentclass{article}&#10;\usepackage{amsmath}&#10;\usepackage{color}&#10;\pagestyle{empty}&#10;\begin{document}&#10;&#10;&#10;$$\lambda_1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31.2336"/>
  <p:tag name="OUTPUTDPI" val="1200"/>
  <p:tag name="LATEXADDIN" val="\documentclass{article}&#10;\usepackage{amsmath}&#10;\usepackage{color}&#10;\pagestyle{empty}&#10;\begin{document}&#10;&#10;&#10;$${\bf L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88.9764"/>
  <p:tag name="OUTPUTDPI" val="1200"/>
  <p:tag name="LATEXADDIN" val="\documentclass{article}&#10;\usepackage{amsmath}&#10;\usepackage{color}&#10;\pagestyle{empty}&#10;\begin{document}&#10;&#10;&#10;$${\bf W}_1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1.976"/>
  <p:tag name="OUTPUTDPI" val="1200"/>
  <p:tag name="LATEXADDIN" val="\documentclass{article}&#10;\usepackage{amsmath}&#10;\usepackage{color}&#10;\pagestyle{empty}&#10;\begin{document}&#10;&#10;&#10;$${\bf W}_5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2.7259"/>
  <p:tag name="OUTPUTDPI" val="1200"/>
  <p:tag name="LATEXADDIN" val="\documentclass{article}&#10;\usepackage{amsmath}&#10;\usepackage{color}&#10;\pagestyle{empty}&#10;\begin{document}&#10;&#10;&#10;$${\bf W}_6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892.014"/>
  <p:tag name="OUTPUTDPI" val="1200"/>
  <p:tag name="LATEXADDIN" val="\documentclass{article}&#10;\usepackage{amsmath}&#10;\usepackage{color}&#10;\pagestyle{empty}&#10;\begin{document}&#10;&#10;&#10;$$\color{white} {\bf L}^{k+1}=\mathcal{SVT}_{\lambda_1/2}\left(\frac{1}{2}{\bf L}^k-{\bf S}^k+&#10;        {\bf D}\right)$$&#10;&#10;\end{document}"/>
  <p:tag name="IGUANATEXSIZE" val="100"/>
  <p:tag name="IGUANATEXCURSOR" val="142"/>
  <p:tag name="TRANSPARENCY" val="True"/>
  <p:tag name="FILENAME" val=""/>
  <p:tag name="INPUTTYPE" val="0"/>
  <p:tag name="LATEXENGINEID" val="0"/>
  <p:tag name="TEMPFOLDER" val="d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21.4848"/>
  <p:tag name="OUTPUTDPI" val="1200"/>
  <p:tag name="LATEXADDIN" val="\documentclass{article}&#10;\usepackage{amsmath}&#10;\usepackage{color}&#10;\pagestyle{empty}&#10;\begin{document}&#10;&#10;&#10;$${\bf S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91.976"/>
  <p:tag name="OUTPUTDPI" val="1200"/>
  <p:tag name="LATEXADDIN" val="\documentclass{article}&#10;\usepackage{amsmath}&#10;\usepackage{color}&#10;\pagestyle{empty}&#10;\begin{document}&#10;&#10;&#10;$${\bf W}_2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2.7259"/>
  <p:tag name="OUTPUTDPI" val="1200"/>
  <p:tag name="LATEXADDIN" val="\documentclass{article}&#10;\usepackage{amsmath}&#10;\usepackage{color}&#10;\pagestyle{empty}&#10;\begin{document}&#10;&#10;&#10;$${\bf W}_3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94.2258"/>
  <p:tag name="OUTPUTDPI" val="1200"/>
  <p:tag name="LATEXADDIN" val="\documentclass{article}&#10;\usepackage{amsmath}&#10;\usepackage{color}&#10;\pagestyle{empty}&#10;\begin{document}&#10;&#10;&#10;$${\bf W}_4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usepackage{color}&#10;\pagestyle{empty}&#10;\begin{document}&#10;&#10;&#10;$${\bf D}$$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d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9861"/>
  <p:tag name="OUTPUTDPI" val="1200"/>
  <p:tag name="LATEXADDIN" val="\documentclass{article}&#10;\usepackage{amsmath}&#10;\usepackage{color}&#10;\pagestyle{empty}&#10;\begin{document}&#10;&#10;&#10;$$\lambda_2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4822"/>
  <p:tag name="ORIGINALWIDTH" val="116.2354"/>
  <p:tag name="OUTPUTDPI" val="1200"/>
  <p:tag name="LATEXADDIN" val="\documentclass{article}&#10;\usepackage{amsmath}&#10;\usepackage{color}&#10;\pagestyle{empty}&#10;\begin{document}&#10;&#10;&#10;$$\lambda_1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31.2336"/>
  <p:tag name="OUTPUTDPI" val="1200"/>
  <p:tag name="LATEXADDIN" val="\documentclass{article}&#10;\usepackage{amsmath}&#10;\usepackage{color}&#10;\pagestyle{empty}&#10;\begin{document}&#10;&#10;&#10;$${\bf L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21.4848"/>
  <p:tag name="OUTPUTDPI" val="1200"/>
  <p:tag name="LATEXADDIN" val="\documentclass{article}&#10;\usepackage{amsmath}&#10;\usepackage{color}&#10;\pagestyle{empty}&#10;\begin{document}&#10;&#10;&#10;$${\bf S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4822"/>
  <p:tag name="ORIGINALWIDTH" val="116.2354"/>
  <p:tag name="OUTPUTDPI" val="1200"/>
  <p:tag name="LATEXADDIN" val="\documentclass{article}&#10;\usepackage{amsmath}&#10;\usepackage{color}&#10;\pagestyle{empty}&#10;\begin{document}&#10;&#10;&#10;$$\lambda_2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679.79"/>
  <p:tag name="OUTPUTDPI" val="1200"/>
  <p:tag name="LATEXADDIN" val="\documentclass{article}&#10;\usepackage{amsmath}&#10;\usepackage{color}&#10;\pagestyle{empty}&#10;\begin{document}&#10;&#10;&#10;$$\color{white} {\bf S}^{k+1}=\mathcal{T}_{\lambda_2/2}\left(\frac{1}{2}{\bf S}^k-{\bf L}^k+&#10;        {\bf D}\right)$$&#10;&#10;\end{document}"/>
  <p:tag name="IGUANATEXSIZE" val="100"/>
  <p:tag name="IGUANATEXCURSOR" val="140"/>
  <p:tag name="TRANSPARENCY" val="True"/>
  <p:tag name="FILENAME" val=""/>
  <p:tag name="INPUTTYPE" val="0"/>
  <p:tag name="LATEXENGINEID" val="0"/>
  <p:tag name="TEMPFOLDER" val="d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usepackage{color}&#10;\pagestyle{empty}&#10;\begin{document}&#10;&#10;&#10;$${\bf D}$$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d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256.468"/>
  <p:tag name="OUTPUTDPI" val="1200"/>
  <p:tag name="LATEXADDIN" val="\documentclass{article}&#10;\usepackage{amsmath}&#10;\usepackage{color}&#10;\pagestyle{empty}&#10;\begin{document}&#10;&#10;&#10;$${\bf L}_{k-1}$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d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45.9692"/>
  <p:tag name="OUTPUTDPI" val="1200"/>
  <p:tag name="LATEXADDIN" val="\documentclass{article}&#10;\usepackage{amsmath}&#10;\usepackage{color}&#10;\pagestyle{empty}&#10;\begin{document}&#10;&#10;&#10;$${\bf S}_{k-1}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2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4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3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5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6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1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4822"/>
  <p:tag name="ORIGINALWIDTH" val="116.2354"/>
  <p:tag name="OUTPUTDPI" val="1200"/>
  <p:tag name="LATEXADDIN" val="\documentclass{article}&#10;\usepackage{amsmath}&#10;\usepackage{color}&#10;\pagestyle{empty}&#10;\begin{document}&#10;&#10;&#10;$$\lambda_1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07.9865"/>
  <p:tag name="OUTPUTDPI" val="1200"/>
  <p:tag name="LATEXADDIN" val="\documentclass{article}&#10;\usepackage{amsmath}&#10;\usepackage{color}&#10;\pagestyle{empty}&#10;\begin{document}&#10;&#10;&#10;$$\lambda_1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31.2336"/>
  <p:tag name="OUTPUTDPI" val="1200"/>
  <p:tag name="LATEXADDIN" val="\documentclass{article}&#10;\usepackage{amsmath}&#10;\usepackage{color}&#10;\pagestyle{empty}&#10;\begin{document}&#10;&#10;&#10;$${\bf L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21.4848"/>
  <p:tag name="OUTPUTDPI" val="1200"/>
  <p:tag name="LATEXADDIN" val="\documentclass{article}&#10;\usepackage{amsmath}&#10;\usepackage{color}&#10;\pagestyle{empty}&#10;\begin{document}&#10;&#10;&#10;$${\bf S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4822"/>
  <p:tag name="ORIGINALWIDTH" val="116.2354"/>
  <p:tag name="OUTPUTDPI" val="1200"/>
  <p:tag name="LATEXADDIN" val="\documentclass{article}&#10;\usepackage{amsmath}&#10;\usepackage{color}&#10;\pagestyle{empty}&#10;\begin{document}&#10;&#10;&#10;$$\lambda_2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usepackage{color}&#10;\pagestyle{empty}&#10;\begin{document}&#10;&#10;&#10;$${\bf D}$$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d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256.468"/>
  <p:tag name="OUTPUTDPI" val="1200"/>
  <p:tag name="LATEXADDIN" val="\documentclass{article}&#10;\usepackage{amsmath}&#10;\usepackage{color}&#10;\pagestyle{empty}&#10;\begin{document}&#10;&#10;&#10;$${\bf L}_{k-1}$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d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45.9692"/>
  <p:tag name="OUTPUTDPI" val="1200"/>
  <p:tag name="LATEXADDIN" val="\documentclass{article}&#10;\usepackage{amsmath}&#10;\usepackage{color}&#10;\pagestyle{empty}&#10;\begin{document}&#10;&#10;&#10;$${\bf S}_{k-1}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2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4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3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5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31.2336"/>
  <p:tag name="OUTPUTDPI" val="1200"/>
  <p:tag name="LATEXADDIN" val="\documentclass{article}&#10;\usepackage{amsmath}&#10;\usepackage{color}&#10;\pagestyle{empty}&#10;\begin{document}&#10;&#10;&#10;$${\bf L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9817"/>
  <p:tag name="ORIGINALWIDTH" val="197.2254"/>
  <p:tag name="OUTPUTDPI" val="1200"/>
  <p:tag name="LATEXADDIN" val="\documentclass{article}&#10;\usepackage{amsmath}&#10;\usepackage{color}&#10;\pagestyle{empty}&#10;\begin{document}&#10;&#10;&#10;$${\bf W}_6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197.2254"/>
  <p:tag name="OUTPUTDPI" val="1200"/>
  <p:tag name="LATEXADDIN" val="\documentclass{article}&#10;\usepackage{amsmath}&#10;\usepackage{color}&#10;\pagestyle{empty}&#10;\begin{document}&#10;&#10;&#10;$${\bf W}_1^k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d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88.9764"/>
  <p:tag name="OUTPUTDPI" val="1200"/>
  <p:tag name="LATEXADDIN" val="\documentclass{article}&#10;\usepackage{amsmath}&#10;\usepackage{color}&#10;\pagestyle{empty}&#10;\begin{document}&#10;&#10;&#10;$${\bf W}_1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1.976"/>
  <p:tag name="OUTPUTDPI" val="1200"/>
  <p:tag name="LATEXADDIN" val="\documentclass{article}&#10;\usepackage{amsmath}&#10;\usepackage{color}&#10;\pagestyle{empty}&#10;\begin{document}&#10;&#10;&#10;$${\bf W}_5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92.7259"/>
  <p:tag name="OUTPUTDPI" val="1200"/>
  <p:tag name="LATEXADDIN" val="\documentclass{article}&#10;\usepackage{amsmath}&#10;\usepackage{color}&#10;\pagestyle{empty}&#10;\begin{document}&#10;&#10;&#10;$${\bf W}_6$$&#10;&#10;\end{document}"/>
  <p:tag name="IGUANATEXSIZE" val="20"/>
  <p:tag name="IGUANATEXCURSOR" val="112"/>
  <p:tag name="TRANSPARENCY" val="True"/>
  <p:tag name="FILENAME" val=""/>
  <p:tag name="INPUTTYPE" val="0"/>
  <p:tag name="LATEXENGINEID" val="0"/>
  <p:tag name="TEMPFOLDER" val="d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21.4848"/>
  <p:tag name="OUTPUTDPI" val="1200"/>
  <p:tag name="LATEXADDIN" val="\documentclass{article}&#10;\usepackage{amsmath}&#10;\usepackage{color}&#10;\pagestyle{empty}&#10;\begin{document}&#10;&#10;&#10;$${\bf S}_k$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d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19095</TotalTime>
  <Words>1572</Words>
  <Application>Microsoft Office PowerPoint</Application>
  <PresentationFormat>Breedbeeld</PresentationFormat>
  <Paragraphs>510</Paragraphs>
  <Slides>32</Slides>
  <Notes>14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Cambria Math</vt:lpstr>
      <vt:lpstr>Office Theme</vt:lpstr>
      <vt:lpstr>Architectural priors</vt:lpstr>
      <vt:lpstr>Convolutional networks</vt:lpstr>
      <vt:lpstr>Convolutional networks</vt:lpstr>
      <vt:lpstr>Convolutional networks</vt:lpstr>
      <vt:lpstr>Residual networks</vt:lpstr>
      <vt:lpstr>Residual networks</vt:lpstr>
      <vt:lpstr>Architectural priors</vt:lpstr>
      <vt:lpstr>Recurrent networks</vt:lpstr>
      <vt:lpstr>Recurrent networks</vt:lpstr>
      <vt:lpstr>Recurrent networks</vt:lpstr>
      <vt:lpstr>Recurrent networks</vt:lpstr>
      <vt:lpstr>Recurrent networks</vt:lpstr>
      <vt:lpstr>Recurrent networks</vt:lpstr>
      <vt:lpstr>Recurrent networks</vt:lpstr>
      <vt:lpstr>Architectural priors</vt:lpstr>
      <vt:lpstr>Deep unfolding/unrolling</vt:lpstr>
      <vt:lpstr>Deep unfolding</vt:lpstr>
      <vt:lpstr>Deep unfolding</vt:lpstr>
      <vt:lpstr>Deep unfolding</vt:lpstr>
      <vt:lpstr>Deep unfolding</vt:lpstr>
      <vt:lpstr>Deep unfolding</vt:lpstr>
      <vt:lpstr>DL for super resolution microscopy</vt:lpstr>
      <vt:lpstr>DL for super resolution microscopy</vt:lpstr>
      <vt:lpstr>Deep unfolded sparse coding  Learned convolutional ISTA</vt:lpstr>
      <vt:lpstr>Deep unfolded sparse coding for ultrasound microscopy Learned convolutional ISTA</vt:lpstr>
      <vt:lpstr>Deep unfolded low-rank + sparse coding for clutter removal Learned convolutional ISTA for RPCA</vt:lpstr>
      <vt:lpstr>Deep unfolded low-rank + sparse coding for clutter removal Learned convolutional ISTA for RPCA</vt:lpstr>
      <vt:lpstr>Deep unfolded low-rank + sparse coding for clutter removal Learned convolutional ISTA for RPCA</vt:lpstr>
      <vt:lpstr>Neural proximal gradient descent</vt:lpstr>
      <vt:lpstr>Neural proximal gradient descent</vt:lpstr>
      <vt:lpstr>Neural proximal gradient descent</vt:lpstr>
      <vt:lpstr>Architectural priors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Sloun, R.J.G. van</dc:creator>
  <cp:lastModifiedBy>Sloun, R.J.G. van</cp:lastModifiedBy>
  <cp:revision>241</cp:revision>
  <cp:lastPrinted>2019-09-27T16:52:16Z</cp:lastPrinted>
  <dcterms:created xsi:type="dcterms:W3CDTF">2019-09-12T07:39:08Z</dcterms:created>
  <dcterms:modified xsi:type="dcterms:W3CDTF">2020-05-25T08:47:33Z</dcterms:modified>
</cp:coreProperties>
</file>